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5"/>
  </p:sldMasterIdLst>
  <p:notesMasterIdLst>
    <p:notesMasterId r:id="rId38"/>
  </p:notesMasterIdLst>
  <p:handoutMasterIdLst>
    <p:handoutMasterId r:id="rId39"/>
  </p:handoutMasterIdLst>
  <p:sldIdLst>
    <p:sldId id="294" r:id="rId6"/>
    <p:sldId id="289" r:id="rId7"/>
    <p:sldId id="315" r:id="rId8"/>
    <p:sldId id="302" r:id="rId9"/>
    <p:sldId id="343" r:id="rId10"/>
    <p:sldId id="279" r:id="rId11"/>
    <p:sldId id="348" r:id="rId12"/>
    <p:sldId id="352" r:id="rId13"/>
    <p:sldId id="259" r:id="rId14"/>
    <p:sldId id="356" r:id="rId15"/>
    <p:sldId id="357" r:id="rId16"/>
    <p:sldId id="280" r:id="rId17"/>
    <p:sldId id="266" r:id="rId18"/>
    <p:sldId id="291" r:id="rId19"/>
    <p:sldId id="267" r:id="rId20"/>
    <p:sldId id="353" r:id="rId21"/>
    <p:sldId id="354" r:id="rId22"/>
    <p:sldId id="278" r:id="rId23"/>
    <p:sldId id="355" r:id="rId24"/>
    <p:sldId id="340" r:id="rId25"/>
    <p:sldId id="351" r:id="rId26"/>
    <p:sldId id="305" r:id="rId27"/>
    <p:sldId id="306" r:id="rId28"/>
    <p:sldId id="327" r:id="rId29"/>
    <p:sldId id="344" r:id="rId30"/>
    <p:sldId id="336" r:id="rId31"/>
    <p:sldId id="345" r:id="rId32"/>
    <p:sldId id="316" r:id="rId33"/>
    <p:sldId id="337" r:id="rId34"/>
    <p:sldId id="349" r:id="rId35"/>
    <p:sldId id="350" r:id="rId36"/>
    <p:sldId id="346"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8624B1F-A5FC-4B42-893E-3D3A8EA555AE}">
          <p14:sldIdLst>
            <p14:sldId id="294"/>
            <p14:sldId id="289"/>
            <p14:sldId id="315"/>
            <p14:sldId id="302"/>
            <p14:sldId id="343"/>
            <p14:sldId id="279"/>
            <p14:sldId id="348"/>
            <p14:sldId id="352"/>
            <p14:sldId id="259"/>
            <p14:sldId id="356"/>
            <p14:sldId id="357"/>
            <p14:sldId id="280"/>
            <p14:sldId id="266"/>
            <p14:sldId id="291"/>
            <p14:sldId id="267"/>
            <p14:sldId id="353"/>
            <p14:sldId id="354"/>
            <p14:sldId id="278"/>
            <p14:sldId id="355"/>
            <p14:sldId id="340"/>
            <p14:sldId id="351"/>
            <p14:sldId id="305"/>
            <p14:sldId id="306"/>
            <p14:sldId id="327"/>
            <p14:sldId id="344"/>
            <p14:sldId id="336"/>
            <p14:sldId id="345"/>
            <p14:sldId id="316"/>
            <p14:sldId id="337"/>
            <p14:sldId id="349"/>
            <p14:sldId id="350"/>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n, Kenneth l OS2 CNRSW, N31 - Port Operation" initials="GKlOCN-PO" lastIdx="0" clrIdx="0"/>
  <p:cmAuthor id="2" name="Sapp, Randall V MAC CNRSW, N3AT" initials="SRVMCN" lastIdx="0" clrIdx="1">
    <p:extLst>
      <p:ext uri="{19B8F6BF-5375-455C-9EA6-DF929625EA0E}">
        <p15:presenceInfo xmlns:p15="http://schemas.microsoft.com/office/powerpoint/2012/main" userId="S-1-5-21-283434708-1855628083-519896044-254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B0F0"/>
    <a:srgbClr val="37CBFF"/>
    <a:srgbClr val="0099CC"/>
    <a:srgbClr val="0000FF"/>
    <a:srgbClr val="0033CC"/>
    <a:srgbClr val="E8710E"/>
    <a:srgbClr val="FF5050"/>
    <a:srgbClr val="FFECC5"/>
    <a:srgbClr val="FFE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86656" autoAdjust="0"/>
  </p:normalViewPr>
  <p:slideViewPr>
    <p:cSldViewPr snapToGrid="0">
      <p:cViewPr varScale="1">
        <p:scale>
          <a:sx n="69" d="100"/>
          <a:sy n="69" d="100"/>
        </p:scale>
        <p:origin x="1220" y="40"/>
      </p:cViewPr>
      <p:guideLst>
        <p:guide orient="horz" pos="2160"/>
        <p:guide pos="2880"/>
        <p:guide orient="horz" pos="226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40" d="100"/>
        <a:sy n="140" d="100"/>
      </p:scale>
      <p:origin x="0" y="-534"/>
    </p:cViewPr>
  </p:sorterViewPr>
  <p:notesViewPr>
    <p:cSldViewPr snapToGrid="0">
      <p:cViewPr varScale="1">
        <p:scale>
          <a:sx n="87" d="100"/>
          <a:sy n="87" d="100"/>
        </p:scale>
        <p:origin x="-369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75250932138606E-2"/>
          <c:y val="4.4409663955939933E-2"/>
          <c:w val="0.93419930100127002"/>
          <c:h val="0.86023062690934127"/>
        </c:manualLayout>
      </c:layout>
      <c:barChart>
        <c:barDir val="col"/>
        <c:grouping val="clustered"/>
        <c:varyColors val="0"/>
        <c:ser>
          <c:idx val="0"/>
          <c:order val="0"/>
          <c:tx>
            <c:strRef>
              <c:f>Sheet1!$B$1</c:f>
              <c:strCache>
                <c:ptCount val="1"/>
                <c:pt idx="0">
                  <c:v>Rec/Off-duty</c:v>
                </c:pt>
              </c:strCache>
            </c:strRef>
          </c:tx>
          <c:spPr>
            <a:solidFill>
              <a:srgbClr val="00B05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7</c:v>
                </c:pt>
                <c:pt idx="1">
                  <c:v>10</c:v>
                </c:pt>
                <c:pt idx="2">
                  <c:v>5</c:v>
                </c:pt>
                <c:pt idx="3">
                  <c:v>6</c:v>
                </c:pt>
              </c:numCache>
            </c:numRef>
          </c:val>
          <c:extLst>
            <c:ext xmlns:c16="http://schemas.microsoft.com/office/drawing/2014/chart" uri="{C3380CC4-5D6E-409C-BE32-E72D297353CC}">
              <c16:uniqueId val="{00000000-BAB0-4795-A59E-DD0F849BF76E}"/>
            </c:ext>
          </c:extLst>
        </c:ser>
        <c:ser>
          <c:idx val="1"/>
          <c:order val="1"/>
          <c:tx>
            <c:strRef>
              <c:f>Sheet1!$C$1</c:f>
              <c:strCache>
                <c:ptCount val="1"/>
                <c:pt idx="0">
                  <c:v>Motorcycle</c:v>
                </c:pt>
              </c:strCache>
            </c:strRef>
          </c:tx>
          <c:spPr>
            <a:solidFill>
              <a:srgbClr val="C0000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21</c:v>
                </c:pt>
                <c:pt idx="1">
                  <c:v>14</c:v>
                </c:pt>
                <c:pt idx="2">
                  <c:v>15</c:v>
                </c:pt>
                <c:pt idx="3">
                  <c:v>5</c:v>
                </c:pt>
              </c:numCache>
            </c:numRef>
          </c:val>
          <c:extLst>
            <c:ext xmlns:c16="http://schemas.microsoft.com/office/drawing/2014/chart" uri="{C3380CC4-5D6E-409C-BE32-E72D297353CC}">
              <c16:uniqueId val="{00000001-BAB0-4795-A59E-DD0F849BF76E}"/>
            </c:ext>
          </c:extLst>
        </c:ser>
        <c:ser>
          <c:idx val="2"/>
          <c:order val="2"/>
          <c:tx>
            <c:strRef>
              <c:f>Sheet1!$D$1</c:f>
              <c:strCache>
                <c:ptCount val="1"/>
                <c:pt idx="0">
                  <c:v>Automobile</c:v>
                </c:pt>
              </c:strCache>
            </c:strRef>
          </c:tx>
          <c:spPr>
            <a:solidFill>
              <a:schemeClr val="tx1">
                <a:lumMod val="50000"/>
                <a:lumOff val="50000"/>
              </a:schemeClr>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Sheet1!$A$2:$A$5</c:f>
              <c:numCache>
                <c:formatCode>General</c:formatCode>
                <c:ptCount val="4"/>
                <c:pt idx="0">
                  <c:v>2017</c:v>
                </c:pt>
                <c:pt idx="1">
                  <c:v>2018</c:v>
                </c:pt>
                <c:pt idx="2">
                  <c:v>2019</c:v>
                </c:pt>
                <c:pt idx="3">
                  <c:v>2020</c:v>
                </c:pt>
              </c:numCache>
            </c:numRef>
          </c:cat>
          <c:val>
            <c:numRef>
              <c:f>Sheet1!$D$2:$D$5</c:f>
              <c:numCache>
                <c:formatCode>General</c:formatCode>
                <c:ptCount val="4"/>
                <c:pt idx="0">
                  <c:v>12</c:v>
                </c:pt>
                <c:pt idx="1">
                  <c:v>15</c:v>
                </c:pt>
                <c:pt idx="2">
                  <c:v>11</c:v>
                </c:pt>
                <c:pt idx="3">
                  <c:v>3</c:v>
                </c:pt>
              </c:numCache>
            </c:numRef>
          </c:val>
          <c:extLst>
            <c:ext xmlns:c16="http://schemas.microsoft.com/office/drawing/2014/chart" uri="{C3380CC4-5D6E-409C-BE32-E72D297353CC}">
              <c16:uniqueId val="{00000002-BAB0-4795-A59E-DD0F849BF76E}"/>
            </c:ext>
          </c:extLst>
        </c:ser>
        <c:dLbls>
          <c:showLegendKey val="0"/>
          <c:showVal val="0"/>
          <c:showCatName val="0"/>
          <c:showSerName val="0"/>
          <c:showPercent val="0"/>
          <c:showBubbleSize val="0"/>
        </c:dLbls>
        <c:gapWidth val="50"/>
        <c:axId val="53831552"/>
        <c:axId val="53833088"/>
      </c:barChart>
      <c:catAx>
        <c:axId val="53831552"/>
        <c:scaling>
          <c:orientation val="minMax"/>
        </c:scaling>
        <c:delete val="0"/>
        <c:axPos val="b"/>
        <c:majorGridlines/>
        <c:numFmt formatCode="General" sourceLinked="0"/>
        <c:majorTickMark val="out"/>
        <c:minorTickMark val="none"/>
        <c:tickLblPos val="nextTo"/>
        <c:crossAx val="53833088"/>
        <c:crosses val="autoZero"/>
        <c:auto val="1"/>
        <c:lblAlgn val="ctr"/>
        <c:lblOffset val="100"/>
        <c:noMultiLvlLbl val="0"/>
      </c:catAx>
      <c:valAx>
        <c:axId val="53833088"/>
        <c:scaling>
          <c:orientation val="minMax"/>
        </c:scaling>
        <c:delete val="0"/>
        <c:axPos val="l"/>
        <c:majorGridlines/>
        <c:numFmt formatCode="General" sourceLinked="1"/>
        <c:majorTickMark val="out"/>
        <c:minorTickMark val="none"/>
        <c:tickLblPos val="nextTo"/>
        <c:crossAx val="53831552"/>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ayout>
        <c:manualLayout>
          <c:xMode val="edge"/>
          <c:yMode val="edge"/>
          <c:x val="0.83934805095228093"/>
          <c:y val="0"/>
          <c:w val="0.16065194904771893"/>
          <c:h val="0.24631010291239228"/>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D05CB-185C-4280-A13D-3B22F04E106B}"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F4878D3D-D4DA-4BB3-B8DF-B5C3B1CB1BAC}">
      <dgm:prSet custT="1"/>
      <dgm:spPr>
        <a:ln>
          <a:solidFill>
            <a:schemeClr val="bg1"/>
          </a:solidFill>
        </a:ln>
      </dgm:spPr>
      <dgm:t>
        <a:bodyPr/>
        <a:lstStyle/>
        <a:p>
          <a:r>
            <a:rPr lang="en-US" sz="1500" dirty="0">
              <a:solidFill>
                <a:schemeClr val="tx1">
                  <a:lumMod val="75000"/>
                  <a:lumOff val="25000"/>
                </a:schemeClr>
              </a:solidFill>
            </a:rPr>
            <a:t>With summer arriving, and the COVID-19 Pandemic still affecting our lives we find ourselves in a unique situation. There has been a lot of changes over the last few months and as we start to get out more, we must be cognizant of our abilities and the risks around us.</a:t>
          </a:r>
        </a:p>
      </dgm:t>
    </dgm:pt>
    <dgm:pt modelId="{3DBE1C1C-31B9-4149-BD7B-D50F993CAACD}" type="parTrans" cxnId="{B48237FA-1B78-4028-9FF5-B09F71CEA1FE}">
      <dgm:prSet/>
      <dgm:spPr/>
      <dgm:t>
        <a:bodyPr/>
        <a:lstStyle/>
        <a:p>
          <a:endParaRPr lang="en-US"/>
        </a:p>
      </dgm:t>
    </dgm:pt>
    <dgm:pt modelId="{D3B0041A-714C-496A-A06E-96963F61EE03}" type="sibTrans" cxnId="{B48237FA-1B78-4028-9FF5-B09F71CEA1FE}">
      <dgm:prSet/>
      <dgm:spPr/>
      <dgm:t>
        <a:bodyPr/>
        <a:lstStyle/>
        <a:p>
          <a:endParaRPr lang="en-US"/>
        </a:p>
      </dgm:t>
    </dgm:pt>
    <dgm:pt modelId="{8FB27C4A-4F22-4125-9E90-F871E6480194}">
      <dgm:prSet custT="1"/>
      <dgm:spPr/>
      <dgm:t>
        <a:bodyPr/>
        <a:lstStyle/>
        <a:p>
          <a:r>
            <a:rPr lang="en-US" sz="1500" dirty="0">
              <a:solidFill>
                <a:schemeClr val="tx1">
                  <a:lumMod val="75000"/>
                  <a:lumOff val="25000"/>
                </a:schemeClr>
              </a:solidFill>
            </a:rPr>
            <a:t>Many injuries occur each year when individuals are exercising to get into shape. Take it slow and ease into the workouts. Don’t try to squeeze 2 months of exercise into 30 days trying to make up for lost time. </a:t>
          </a:r>
        </a:p>
      </dgm:t>
    </dgm:pt>
    <dgm:pt modelId="{82AD8B12-629A-4897-9558-54925A347F06}" type="parTrans" cxnId="{5B15147E-2D32-4E18-947C-93422B2ADBEE}">
      <dgm:prSet/>
      <dgm:spPr/>
      <dgm:t>
        <a:bodyPr/>
        <a:lstStyle/>
        <a:p>
          <a:endParaRPr lang="en-US"/>
        </a:p>
      </dgm:t>
    </dgm:pt>
    <dgm:pt modelId="{972D6F2E-F658-44A2-977B-B087EB285DDD}" type="sibTrans" cxnId="{5B15147E-2D32-4E18-947C-93422B2ADBEE}">
      <dgm:prSet/>
      <dgm:spPr/>
      <dgm:t>
        <a:bodyPr/>
        <a:lstStyle/>
        <a:p>
          <a:endParaRPr lang="en-US"/>
        </a:p>
      </dgm:t>
    </dgm:pt>
    <dgm:pt modelId="{F0980A47-1623-4652-80ED-8D41C5A75C1A}">
      <dgm:prSet custT="1"/>
      <dgm:spPr/>
      <dgm:t>
        <a:bodyPr/>
        <a:lstStyle/>
        <a:p>
          <a:r>
            <a:rPr lang="en-US" sz="1500" dirty="0">
              <a:solidFill>
                <a:schemeClr val="tx1">
                  <a:lumMod val="75000"/>
                  <a:lumOff val="25000"/>
                </a:schemeClr>
              </a:solidFill>
            </a:rPr>
            <a:t>Inspect your equipment that might have been sitting more than normal for this time of year. It could be a boat, jet ski, motorhome, motorcycle, bicycle, lawn equipment, or your everyday vehicle</a:t>
          </a:r>
          <a:r>
            <a:rPr lang="en-US" sz="1700" dirty="0">
              <a:solidFill>
                <a:schemeClr val="tx1">
                  <a:lumMod val="75000"/>
                  <a:lumOff val="25000"/>
                </a:schemeClr>
              </a:solidFill>
            </a:rPr>
            <a:t>. </a:t>
          </a:r>
        </a:p>
      </dgm:t>
    </dgm:pt>
    <dgm:pt modelId="{41FB20BC-FC5B-455E-B229-AA7384CFB7C6}" type="parTrans" cxnId="{6316AEF5-8A29-4443-806C-40A6B3E8F0BA}">
      <dgm:prSet/>
      <dgm:spPr/>
      <dgm:t>
        <a:bodyPr/>
        <a:lstStyle/>
        <a:p>
          <a:endParaRPr lang="en-US"/>
        </a:p>
      </dgm:t>
    </dgm:pt>
    <dgm:pt modelId="{CF91B2EB-3479-4EE7-B3B1-086E0BBC5B6D}" type="sibTrans" cxnId="{6316AEF5-8A29-4443-806C-40A6B3E8F0BA}">
      <dgm:prSet/>
      <dgm:spPr/>
      <dgm:t>
        <a:bodyPr/>
        <a:lstStyle/>
        <a:p>
          <a:endParaRPr lang="en-US"/>
        </a:p>
      </dgm:t>
    </dgm:pt>
    <dgm:pt modelId="{504C5833-46A1-4DD8-9106-BE8E509522C7}">
      <dgm:prSet custT="1"/>
      <dgm:spPr/>
      <dgm:t>
        <a:bodyPr/>
        <a:lstStyle/>
        <a:p>
          <a:r>
            <a:rPr lang="en-US" sz="1500" dirty="0">
              <a:solidFill>
                <a:schemeClr val="tx1">
                  <a:lumMod val="75000"/>
                  <a:lumOff val="25000"/>
                </a:schemeClr>
              </a:solidFill>
            </a:rPr>
            <a:t>The best safety tip is to be prepared. Take your time, evaluate the risks and stay within your abilities. </a:t>
          </a:r>
        </a:p>
      </dgm:t>
    </dgm:pt>
    <dgm:pt modelId="{8BB4B9DC-0E8B-4728-B169-3EF7EDDDF9D2}" type="parTrans" cxnId="{F09E488A-8721-4042-99B1-BFCAEB8557D6}">
      <dgm:prSet/>
      <dgm:spPr/>
      <dgm:t>
        <a:bodyPr/>
        <a:lstStyle/>
        <a:p>
          <a:endParaRPr lang="en-US"/>
        </a:p>
      </dgm:t>
    </dgm:pt>
    <dgm:pt modelId="{ECD254D0-61ED-44C3-9F9F-E8CA6297D1EA}" type="sibTrans" cxnId="{F09E488A-8721-4042-99B1-BFCAEB8557D6}">
      <dgm:prSet/>
      <dgm:spPr/>
      <dgm:t>
        <a:bodyPr/>
        <a:lstStyle/>
        <a:p>
          <a:endParaRPr lang="en-US"/>
        </a:p>
      </dgm:t>
    </dgm:pt>
    <dgm:pt modelId="{3DDC5113-DC30-4F13-B3BE-F6E5D0AF2F57}" type="pres">
      <dgm:prSet presAssocID="{973D05CB-185C-4280-A13D-3B22F04E106B}" presName="outerComposite" presStyleCnt="0">
        <dgm:presLayoutVars>
          <dgm:chMax val="5"/>
          <dgm:dir/>
          <dgm:resizeHandles val="exact"/>
        </dgm:presLayoutVars>
      </dgm:prSet>
      <dgm:spPr/>
      <dgm:t>
        <a:bodyPr/>
        <a:lstStyle/>
        <a:p>
          <a:endParaRPr lang="en-US"/>
        </a:p>
      </dgm:t>
    </dgm:pt>
    <dgm:pt modelId="{404767EA-0CE0-4FC3-BC23-7707F1CC5905}" type="pres">
      <dgm:prSet presAssocID="{973D05CB-185C-4280-A13D-3B22F04E106B}" presName="dummyMaxCanvas" presStyleCnt="0">
        <dgm:presLayoutVars/>
      </dgm:prSet>
      <dgm:spPr/>
    </dgm:pt>
    <dgm:pt modelId="{6F63631B-3D15-4A99-A57E-442536219626}" type="pres">
      <dgm:prSet presAssocID="{973D05CB-185C-4280-A13D-3B22F04E106B}" presName="FourNodes_1" presStyleLbl="node1" presStyleIdx="0" presStyleCnt="4">
        <dgm:presLayoutVars>
          <dgm:bulletEnabled val="1"/>
        </dgm:presLayoutVars>
      </dgm:prSet>
      <dgm:spPr/>
      <dgm:t>
        <a:bodyPr/>
        <a:lstStyle/>
        <a:p>
          <a:endParaRPr lang="en-US"/>
        </a:p>
      </dgm:t>
    </dgm:pt>
    <dgm:pt modelId="{C85632E5-9CE5-4362-AE44-B2603DD232AD}" type="pres">
      <dgm:prSet presAssocID="{973D05CB-185C-4280-A13D-3B22F04E106B}" presName="FourNodes_2" presStyleLbl="node1" presStyleIdx="1" presStyleCnt="4">
        <dgm:presLayoutVars>
          <dgm:bulletEnabled val="1"/>
        </dgm:presLayoutVars>
      </dgm:prSet>
      <dgm:spPr/>
      <dgm:t>
        <a:bodyPr/>
        <a:lstStyle/>
        <a:p>
          <a:endParaRPr lang="en-US"/>
        </a:p>
      </dgm:t>
    </dgm:pt>
    <dgm:pt modelId="{A5242E4C-5442-462F-8768-F092B5734303}" type="pres">
      <dgm:prSet presAssocID="{973D05CB-185C-4280-A13D-3B22F04E106B}" presName="FourNodes_3" presStyleLbl="node1" presStyleIdx="2" presStyleCnt="4">
        <dgm:presLayoutVars>
          <dgm:bulletEnabled val="1"/>
        </dgm:presLayoutVars>
      </dgm:prSet>
      <dgm:spPr/>
      <dgm:t>
        <a:bodyPr/>
        <a:lstStyle/>
        <a:p>
          <a:endParaRPr lang="en-US"/>
        </a:p>
      </dgm:t>
    </dgm:pt>
    <dgm:pt modelId="{9B4A2865-B564-4053-A03A-AE3A92173B16}" type="pres">
      <dgm:prSet presAssocID="{973D05CB-185C-4280-A13D-3B22F04E106B}" presName="FourNodes_4" presStyleLbl="node1" presStyleIdx="3" presStyleCnt="4">
        <dgm:presLayoutVars>
          <dgm:bulletEnabled val="1"/>
        </dgm:presLayoutVars>
      </dgm:prSet>
      <dgm:spPr/>
      <dgm:t>
        <a:bodyPr/>
        <a:lstStyle/>
        <a:p>
          <a:endParaRPr lang="en-US"/>
        </a:p>
      </dgm:t>
    </dgm:pt>
    <dgm:pt modelId="{23D0E210-72D9-4878-AA2C-5B1ECD5CBACE}" type="pres">
      <dgm:prSet presAssocID="{973D05CB-185C-4280-A13D-3B22F04E106B}" presName="FourConn_1-2" presStyleLbl="fgAccFollowNode1" presStyleIdx="0" presStyleCnt="3">
        <dgm:presLayoutVars>
          <dgm:bulletEnabled val="1"/>
        </dgm:presLayoutVars>
      </dgm:prSet>
      <dgm:spPr/>
      <dgm:t>
        <a:bodyPr/>
        <a:lstStyle/>
        <a:p>
          <a:endParaRPr lang="en-US"/>
        </a:p>
      </dgm:t>
    </dgm:pt>
    <dgm:pt modelId="{24E9BF0B-CF1A-4F66-801B-C6C76D433EAD}" type="pres">
      <dgm:prSet presAssocID="{973D05CB-185C-4280-A13D-3B22F04E106B}" presName="FourConn_2-3" presStyleLbl="fgAccFollowNode1" presStyleIdx="1" presStyleCnt="3">
        <dgm:presLayoutVars>
          <dgm:bulletEnabled val="1"/>
        </dgm:presLayoutVars>
      </dgm:prSet>
      <dgm:spPr/>
      <dgm:t>
        <a:bodyPr/>
        <a:lstStyle/>
        <a:p>
          <a:endParaRPr lang="en-US"/>
        </a:p>
      </dgm:t>
    </dgm:pt>
    <dgm:pt modelId="{3E4F6B83-5259-4F92-A9AE-4B11982E7F6D}" type="pres">
      <dgm:prSet presAssocID="{973D05CB-185C-4280-A13D-3B22F04E106B}" presName="FourConn_3-4" presStyleLbl="fgAccFollowNode1" presStyleIdx="2" presStyleCnt="3">
        <dgm:presLayoutVars>
          <dgm:bulletEnabled val="1"/>
        </dgm:presLayoutVars>
      </dgm:prSet>
      <dgm:spPr/>
      <dgm:t>
        <a:bodyPr/>
        <a:lstStyle/>
        <a:p>
          <a:endParaRPr lang="en-US"/>
        </a:p>
      </dgm:t>
    </dgm:pt>
    <dgm:pt modelId="{FA0B8090-8B26-4F72-91FB-FC13E862105E}" type="pres">
      <dgm:prSet presAssocID="{973D05CB-185C-4280-A13D-3B22F04E106B}" presName="FourNodes_1_text" presStyleLbl="node1" presStyleIdx="3" presStyleCnt="4">
        <dgm:presLayoutVars>
          <dgm:bulletEnabled val="1"/>
        </dgm:presLayoutVars>
      </dgm:prSet>
      <dgm:spPr/>
      <dgm:t>
        <a:bodyPr/>
        <a:lstStyle/>
        <a:p>
          <a:endParaRPr lang="en-US"/>
        </a:p>
      </dgm:t>
    </dgm:pt>
    <dgm:pt modelId="{EDE51EB0-EB7C-43FC-BE58-65122AF40DC6}" type="pres">
      <dgm:prSet presAssocID="{973D05CB-185C-4280-A13D-3B22F04E106B}" presName="FourNodes_2_text" presStyleLbl="node1" presStyleIdx="3" presStyleCnt="4">
        <dgm:presLayoutVars>
          <dgm:bulletEnabled val="1"/>
        </dgm:presLayoutVars>
      </dgm:prSet>
      <dgm:spPr/>
      <dgm:t>
        <a:bodyPr/>
        <a:lstStyle/>
        <a:p>
          <a:endParaRPr lang="en-US"/>
        </a:p>
      </dgm:t>
    </dgm:pt>
    <dgm:pt modelId="{6FF56612-3899-4FAF-949B-53C472A33FF3}" type="pres">
      <dgm:prSet presAssocID="{973D05CB-185C-4280-A13D-3B22F04E106B}" presName="FourNodes_3_text" presStyleLbl="node1" presStyleIdx="3" presStyleCnt="4">
        <dgm:presLayoutVars>
          <dgm:bulletEnabled val="1"/>
        </dgm:presLayoutVars>
      </dgm:prSet>
      <dgm:spPr/>
      <dgm:t>
        <a:bodyPr/>
        <a:lstStyle/>
        <a:p>
          <a:endParaRPr lang="en-US"/>
        </a:p>
      </dgm:t>
    </dgm:pt>
    <dgm:pt modelId="{7C630762-D7A9-49CA-A48C-C337A1A62B31}" type="pres">
      <dgm:prSet presAssocID="{973D05CB-185C-4280-A13D-3B22F04E106B}" presName="FourNodes_4_text" presStyleLbl="node1" presStyleIdx="3" presStyleCnt="4">
        <dgm:presLayoutVars>
          <dgm:bulletEnabled val="1"/>
        </dgm:presLayoutVars>
      </dgm:prSet>
      <dgm:spPr/>
      <dgm:t>
        <a:bodyPr/>
        <a:lstStyle/>
        <a:p>
          <a:endParaRPr lang="en-US"/>
        </a:p>
      </dgm:t>
    </dgm:pt>
  </dgm:ptLst>
  <dgm:cxnLst>
    <dgm:cxn modelId="{9426DC8C-00A5-44C2-81C6-60E1FE6EADB1}" type="presOf" srcId="{8FB27C4A-4F22-4125-9E90-F871E6480194}" destId="{EDE51EB0-EB7C-43FC-BE58-65122AF40DC6}" srcOrd="1" destOrd="0" presId="urn:microsoft.com/office/officeart/2005/8/layout/vProcess5"/>
    <dgm:cxn modelId="{5B15147E-2D32-4E18-947C-93422B2ADBEE}" srcId="{973D05CB-185C-4280-A13D-3B22F04E106B}" destId="{8FB27C4A-4F22-4125-9E90-F871E6480194}" srcOrd="1" destOrd="0" parTransId="{82AD8B12-629A-4897-9558-54925A347F06}" sibTransId="{972D6F2E-F658-44A2-977B-B087EB285DDD}"/>
    <dgm:cxn modelId="{80DBC26F-F455-4244-B4B6-0B0920991645}" type="presOf" srcId="{F4878D3D-D4DA-4BB3-B8DF-B5C3B1CB1BAC}" destId="{6F63631B-3D15-4A99-A57E-442536219626}" srcOrd="0" destOrd="0" presId="urn:microsoft.com/office/officeart/2005/8/layout/vProcess5"/>
    <dgm:cxn modelId="{018C8239-D457-4709-AB15-D01BAD2ECDD7}" type="presOf" srcId="{F4878D3D-D4DA-4BB3-B8DF-B5C3B1CB1BAC}" destId="{FA0B8090-8B26-4F72-91FB-FC13E862105E}" srcOrd="1" destOrd="0" presId="urn:microsoft.com/office/officeart/2005/8/layout/vProcess5"/>
    <dgm:cxn modelId="{1AC3D3F5-9CD0-4DE1-93B4-A959AA838AB2}" type="presOf" srcId="{504C5833-46A1-4DD8-9106-BE8E509522C7}" destId="{9B4A2865-B564-4053-A03A-AE3A92173B16}" srcOrd="0" destOrd="0" presId="urn:microsoft.com/office/officeart/2005/8/layout/vProcess5"/>
    <dgm:cxn modelId="{6316AEF5-8A29-4443-806C-40A6B3E8F0BA}" srcId="{973D05CB-185C-4280-A13D-3B22F04E106B}" destId="{F0980A47-1623-4652-80ED-8D41C5A75C1A}" srcOrd="2" destOrd="0" parTransId="{41FB20BC-FC5B-455E-B229-AA7384CFB7C6}" sibTransId="{CF91B2EB-3479-4EE7-B3B1-086E0BBC5B6D}"/>
    <dgm:cxn modelId="{F75527B2-EE89-4968-B1A9-A955C0307F49}" type="presOf" srcId="{972D6F2E-F658-44A2-977B-B087EB285DDD}" destId="{24E9BF0B-CF1A-4F66-801B-C6C76D433EAD}" srcOrd="0" destOrd="0" presId="urn:microsoft.com/office/officeart/2005/8/layout/vProcess5"/>
    <dgm:cxn modelId="{993BDC6B-444A-4659-94B1-EA99C0A24189}" type="presOf" srcId="{F0980A47-1623-4652-80ED-8D41C5A75C1A}" destId="{6FF56612-3899-4FAF-949B-53C472A33FF3}" srcOrd="1" destOrd="0" presId="urn:microsoft.com/office/officeart/2005/8/layout/vProcess5"/>
    <dgm:cxn modelId="{90117F92-8F1E-4F69-BF58-415EA53C7FD9}" type="presOf" srcId="{D3B0041A-714C-496A-A06E-96963F61EE03}" destId="{23D0E210-72D9-4878-AA2C-5B1ECD5CBACE}" srcOrd="0" destOrd="0" presId="urn:microsoft.com/office/officeart/2005/8/layout/vProcess5"/>
    <dgm:cxn modelId="{A678988D-ADC1-4ABB-8405-D54A2C1CD689}" type="presOf" srcId="{973D05CB-185C-4280-A13D-3B22F04E106B}" destId="{3DDC5113-DC30-4F13-B3BE-F6E5D0AF2F57}" srcOrd="0" destOrd="0" presId="urn:microsoft.com/office/officeart/2005/8/layout/vProcess5"/>
    <dgm:cxn modelId="{18EEA010-8FBA-483B-9D07-B1BAF682D948}" type="presOf" srcId="{F0980A47-1623-4652-80ED-8D41C5A75C1A}" destId="{A5242E4C-5442-462F-8768-F092B5734303}" srcOrd="0" destOrd="0" presId="urn:microsoft.com/office/officeart/2005/8/layout/vProcess5"/>
    <dgm:cxn modelId="{D2A1BB3D-F650-429B-8CDA-9601955CC8A9}" type="presOf" srcId="{8FB27C4A-4F22-4125-9E90-F871E6480194}" destId="{C85632E5-9CE5-4362-AE44-B2603DD232AD}" srcOrd="0" destOrd="0" presId="urn:microsoft.com/office/officeart/2005/8/layout/vProcess5"/>
    <dgm:cxn modelId="{8E6DF339-8184-40BC-8E3D-F2FA8C0E721D}" type="presOf" srcId="{504C5833-46A1-4DD8-9106-BE8E509522C7}" destId="{7C630762-D7A9-49CA-A48C-C337A1A62B31}" srcOrd="1" destOrd="0" presId="urn:microsoft.com/office/officeart/2005/8/layout/vProcess5"/>
    <dgm:cxn modelId="{574CB1DC-AC2B-4FFE-9751-E72A24EA873E}" type="presOf" srcId="{CF91B2EB-3479-4EE7-B3B1-086E0BBC5B6D}" destId="{3E4F6B83-5259-4F92-A9AE-4B11982E7F6D}" srcOrd="0" destOrd="0" presId="urn:microsoft.com/office/officeart/2005/8/layout/vProcess5"/>
    <dgm:cxn modelId="{B48237FA-1B78-4028-9FF5-B09F71CEA1FE}" srcId="{973D05CB-185C-4280-A13D-3B22F04E106B}" destId="{F4878D3D-D4DA-4BB3-B8DF-B5C3B1CB1BAC}" srcOrd="0" destOrd="0" parTransId="{3DBE1C1C-31B9-4149-BD7B-D50F993CAACD}" sibTransId="{D3B0041A-714C-496A-A06E-96963F61EE03}"/>
    <dgm:cxn modelId="{F09E488A-8721-4042-99B1-BFCAEB8557D6}" srcId="{973D05CB-185C-4280-A13D-3B22F04E106B}" destId="{504C5833-46A1-4DD8-9106-BE8E509522C7}" srcOrd="3" destOrd="0" parTransId="{8BB4B9DC-0E8B-4728-B169-3EF7EDDDF9D2}" sibTransId="{ECD254D0-61ED-44C3-9F9F-E8CA6297D1EA}"/>
    <dgm:cxn modelId="{81AB171B-42AD-4437-A852-97244A2B5433}" type="presParOf" srcId="{3DDC5113-DC30-4F13-B3BE-F6E5D0AF2F57}" destId="{404767EA-0CE0-4FC3-BC23-7707F1CC5905}" srcOrd="0" destOrd="0" presId="urn:microsoft.com/office/officeart/2005/8/layout/vProcess5"/>
    <dgm:cxn modelId="{167F2F84-0111-4535-96D4-0561DBEC8C84}" type="presParOf" srcId="{3DDC5113-DC30-4F13-B3BE-F6E5D0AF2F57}" destId="{6F63631B-3D15-4A99-A57E-442536219626}" srcOrd="1" destOrd="0" presId="urn:microsoft.com/office/officeart/2005/8/layout/vProcess5"/>
    <dgm:cxn modelId="{FECEA313-F582-4E43-8871-582C58B0DE5D}" type="presParOf" srcId="{3DDC5113-DC30-4F13-B3BE-F6E5D0AF2F57}" destId="{C85632E5-9CE5-4362-AE44-B2603DD232AD}" srcOrd="2" destOrd="0" presId="urn:microsoft.com/office/officeart/2005/8/layout/vProcess5"/>
    <dgm:cxn modelId="{2F32B23D-342F-4E9D-A66A-81A11CD48677}" type="presParOf" srcId="{3DDC5113-DC30-4F13-B3BE-F6E5D0AF2F57}" destId="{A5242E4C-5442-462F-8768-F092B5734303}" srcOrd="3" destOrd="0" presId="urn:microsoft.com/office/officeart/2005/8/layout/vProcess5"/>
    <dgm:cxn modelId="{AA400AAD-3E33-40EB-BF96-C490DC0C5450}" type="presParOf" srcId="{3DDC5113-DC30-4F13-B3BE-F6E5D0AF2F57}" destId="{9B4A2865-B564-4053-A03A-AE3A92173B16}" srcOrd="4" destOrd="0" presId="urn:microsoft.com/office/officeart/2005/8/layout/vProcess5"/>
    <dgm:cxn modelId="{5EC0FE60-9AE5-4505-9DD3-8311A2FBEB69}" type="presParOf" srcId="{3DDC5113-DC30-4F13-B3BE-F6E5D0AF2F57}" destId="{23D0E210-72D9-4878-AA2C-5B1ECD5CBACE}" srcOrd="5" destOrd="0" presId="urn:microsoft.com/office/officeart/2005/8/layout/vProcess5"/>
    <dgm:cxn modelId="{E780758D-2D07-44E2-9813-A88DA42EB041}" type="presParOf" srcId="{3DDC5113-DC30-4F13-B3BE-F6E5D0AF2F57}" destId="{24E9BF0B-CF1A-4F66-801B-C6C76D433EAD}" srcOrd="6" destOrd="0" presId="urn:microsoft.com/office/officeart/2005/8/layout/vProcess5"/>
    <dgm:cxn modelId="{C2A0DB55-3CEF-4387-99B6-E854D9DAD180}" type="presParOf" srcId="{3DDC5113-DC30-4F13-B3BE-F6E5D0AF2F57}" destId="{3E4F6B83-5259-4F92-A9AE-4B11982E7F6D}" srcOrd="7" destOrd="0" presId="urn:microsoft.com/office/officeart/2005/8/layout/vProcess5"/>
    <dgm:cxn modelId="{FBD91698-19BA-47AC-A604-246860DCB928}" type="presParOf" srcId="{3DDC5113-DC30-4F13-B3BE-F6E5D0AF2F57}" destId="{FA0B8090-8B26-4F72-91FB-FC13E862105E}" srcOrd="8" destOrd="0" presId="urn:microsoft.com/office/officeart/2005/8/layout/vProcess5"/>
    <dgm:cxn modelId="{B0D1EC01-47A4-4DFF-8822-0887FEA87FF2}" type="presParOf" srcId="{3DDC5113-DC30-4F13-B3BE-F6E5D0AF2F57}" destId="{EDE51EB0-EB7C-43FC-BE58-65122AF40DC6}" srcOrd="9" destOrd="0" presId="urn:microsoft.com/office/officeart/2005/8/layout/vProcess5"/>
    <dgm:cxn modelId="{6D754F74-C08D-4444-8FEF-5B4B672A768D}" type="presParOf" srcId="{3DDC5113-DC30-4F13-B3BE-F6E5D0AF2F57}" destId="{6FF56612-3899-4FAF-949B-53C472A33FF3}" srcOrd="10" destOrd="0" presId="urn:microsoft.com/office/officeart/2005/8/layout/vProcess5"/>
    <dgm:cxn modelId="{91FD9B78-D8D5-4190-861D-3095CC8FF2A4}" type="presParOf" srcId="{3DDC5113-DC30-4F13-B3BE-F6E5D0AF2F57}" destId="{7C630762-D7A9-49CA-A48C-C337A1A62B3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5F3A2-55C0-4895-80ED-E7DCC43F9F1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21BB399-C233-4AF2-B8C5-A6096D8AB61E}">
      <dgm:prSet/>
      <dgm:spPr/>
      <dgm:t>
        <a:bodyPr/>
        <a:lstStyle/>
        <a:p>
          <a:r>
            <a:rPr lang="nb-NO" b="1" dirty="0"/>
            <a:t>Motor Vehicle Fatalities</a:t>
          </a:r>
          <a:endParaRPr lang="en-US" dirty="0"/>
        </a:p>
      </dgm:t>
    </dgm:pt>
    <dgm:pt modelId="{C8B93992-A40C-425F-8F34-C78CA0A204A0}" type="parTrans" cxnId="{10B7A06E-5697-4A06-ACC9-CD1D116268ED}">
      <dgm:prSet/>
      <dgm:spPr/>
      <dgm:t>
        <a:bodyPr/>
        <a:lstStyle/>
        <a:p>
          <a:endParaRPr lang="en-US"/>
        </a:p>
      </dgm:t>
    </dgm:pt>
    <dgm:pt modelId="{F4B7E930-E1CA-4478-A47B-27DF84AE197B}" type="sibTrans" cxnId="{10B7A06E-5697-4A06-ACC9-CD1D116268ED}">
      <dgm:prSet/>
      <dgm:spPr/>
      <dgm:t>
        <a:bodyPr/>
        <a:lstStyle/>
        <a:p>
          <a:endParaRPr lang="en-US"/>
        </a:p>
      </dgm:t>
    </dgm:pt>
    <dgm:pt modelId="{B1C47066-0454-489A-89AC-F7E017CE08E0}">
      <dgm:prSet/>
      <dgm:spPr/>
      <dgm:t>
        <a:bodyPr/>
        <a:lstStyle/>
        <a:p>
          <a:r>
            <a:rPr lang="en-US" dirty="0"/>
            <a:t>13Feb 2020: (San Diego, Ca) E-5 was struck by and killed by another vehicle while pulled over on the side of the road.</a:t>
          </a:r>
        </a:p>
      </dgm:t>
    </dgm:pt>
    <dgm:pt modelId="{93E21345-1A0B-41E6-86D0-FE5DB5937C84}" type="parTrans" cxnId="{E0DAC7F6-E33C-49B9-9CC9-0462EA8AA7C6}">
      <dgm:prSet/>
      <dgm:spPr/>
      <dgm:t>
        <a:bodyPr/>
        <a:lstStyle/>
        <a:p>
          <a:endParaRPr lang="en-US"/>
        </a:p>
      </dgm:t>
    </dgm:pt>
    <dgm:pt modelId="{468FD8F4-87A7-4655-BE5D-9B57DA2467DE}" type="sibTrans" cxnId="{E0DAC7F6-E33C-49B9-9CC9-0462EA8AA7C6}">
      <dgm:prSet/>
      <dgm:spPr/>
      <dgm:t>
        <a:bodyPr/>
        <a:lstStyle/>
        <a:p>
          <a:endParaRPr lang="en-US"/>
        </a:p>
      </dgm:t>
    </dgm:pt>
    <dgm:pt modelId="{E690C0B8-468B-438F-83FA-A63A25F3B105}">
      <dgm:prSet/>
      <dgm:spPr/>
      <dgm:t>
        <a:bodyPr/>
        <a:lstStyle/>
        <a:p>
          <a:r>
            <a:rPr lang="en-US"/>
            <a:t>02Dec 2019: (San Diego, Ca) O-4 died after being struck by a vehicle while jogging.</a:t>
          </a:r>
        </a:p>
      </dgm:t>
    </dgm:pt>
    <dgm:pt modelId="{FDFEE333-EF34-4877-A236-666AE8E35D86}" type="parTrans" cxnId="{A21B8D29-A9A0-4751-81BE-F40A7B62905C}">
      <dgm:prSet/>
      <dgm:spPr/>
      <dgm:t>
        <a:bodyPr/>
        <a:lstStyle/>
        <a:p>
          <a:endParaRPr lang="en-US"/>
        </a:p>
      </dgm:t>
    </dgm:pt>
    <dgm:pt modelId="{7FA93C36-E5A4-4C1C-B6CB-AE84AE1431EB}" type="sibTrans" cxnId="{A21B8D29-A9A0-4751-81BE-F40A7B62905C}">
      <dgm:prSet/>
      <dgm:spPr/>
      <dgm:t>
        <a:bodyPr/>
        <a:lstStyle/>
        <a:p>
          <a:endParaRPr lang="en-US"/>
        </a:p>
      </dgm:t>
    </dgm:pt>
    <dgm:pt modelId="{0E07830F-89A3-42B4-905C-224C118A8700}">
      <dgm:prSet/>
      <dgm:spPr/>
      <dgm:t>
        <a:bodyPr/>
        <a:lstStyle/>
        <a:p>
          <a:r>
            <a:rPr lang="en-US"/>
            <a:t>06Nov 2019: (San Diego, Ca) E-7 died in a single motorcycle crash.</a:t>
          </a:r>
        </a:p>
      </dgm:t>
    </dgm:pt>
    <dgm:pt modelId="{1B2FEC9F-6F43-47EE-8E76-E103403E4787}" type="parTrans" cxnId="{CA54241D-ED30-4571-A6A4-9DF96A40D7AE}">
      <dgm:prSet/>
      <dgm:spPr/>
      <dgm:t>
        <a:bodyPr/>
        <a:lstStyle/>
        <a:p>
          <a:endParaRPr lang="en-US"/>
        </a:p>
      </dgm:t>
    </dgm:pt>
    <dgm:pt modelId="{A2D81C02-CC40-4ADA-8F3D-D29D35368288}" type="sibTrans" cxnId="{CA54241D-ED30-4571-A6A4-9DF96A40D7AE}">
      <dgm:prSet/>
      <dgm:spPr/>
      <dgm:t>
        <a:bodyPr/>
        <a:lstStyle/>
        <a:p>
          <a:endParaRPr lang="en-US"/>
        </a:p>
      </dgm:t>
    </dgm:pt>
    <dgm:pt modelId="{464C338A-7ED4-482C-A8C8-E610B0AF1FC6}" type="pres">
      <dgm:prSet presAssocID="{7FE5F3A2-55C0-4895-80ED-E7DCC43F9F11}" presName="root" presStyleCnt="0">
        <dgm:presLayoutVars>
          <dgm:dir/>
          <dgm:resizeHandles val="exact"/>
        </dgm:presLayoutVars>
      </dgm:prSet>
      <dgm:spPr/>
      <dgm:t>
        <a:bodyPr/>
        <a:lstStyle/>
        <a:p>
          <a:endParaRPr lang="en-US"/>
        </a:p>
      </dgm:t>
    </dgm:pt>
    <dgm:pt modelId="{D9F771C6-AC2D-4DDF-BB37-42DC5BB85E4C}" type="pres">
      <dgm:prSet presAssocID="{421BB399-C233-4AF2-B8C5-A6096D8AB61E}" presName="compNode" presStyleCnt="0"/>
      <dgm:spPr/>
    </dgm:pt>
    <dgm:pt modelId="{A98D0638-A322-460B-AB87-65AD3CD893F3}" type="pres">
      <dgm:prSet presAssocID="{421BB399-C233-4AF2-B8C5-A6096D8AB61E}" presName="bgRect" presStyleLbl="bgShp" presStyleIdx="0" presStyleCnt="4"/>
      <dgm:spPr/>
    </dgm:pt>
    <dgm:pt modelId="{C7150DF5-8BA3-4A15-8F9E-EE7A4FCFBDD2}" type="pres">
      <dgm:prSet presAssocID="{421BB399-C233-4AF2-B8C5-A6096D8AB61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ar"/>
        </a:ext>
      </dgm:extLst>
    </dgm:pt>
    <dgm:pt modelId="{CF0C30E4-0338-4F15-98FB-269D1D46F9E6}" type="pres">
      <dgm:prSet presAssocID="{421BB399-C233-4AF2-B8C5-A6096D8AB61E}" presName="spaceRect" presStyleCnt="0"/>
      <dgm:spPr/>
    </dgm:pt>
    <dgm:pt modelId="{F9ACC353-1E96-4D57-B3EB-379C903B5C5C}" type="pres">
      <dgm:prSet presAssocID="{421BB399-C233-4AF2-B8C5-A6096D8AB61E}" presName="parTx" presStyleLbl="revTx" presStyleIdx="0" presStyleCnt="4">
        <dgm:presLayoutVars>
          <dgm:chMax val="0"/>
          <dgm:chPref val="0"/>
        </dgm:presLayoutVars>
      </dgm:prSet>
      <dgm:spPr/>
      <dgm:t>
        <a:bodyPr/>
        <a:lstStyle/>
        <a:p>
          <a:endParaRPr lang="en-US"/>
        </a:p>
      </dgm:t>
    </dgm:pt>
    <dgm:pt modelId="{4BEA18C6-25B7-4BCE-BD5C-6F9F4091B97A}" type="pres">
      <dgm:prSet presAssocID="{F4B7E930-E1CA-4478-A47B-27DF84AE197B}" presName="sibTrans" presStyleCnt="0"/>
      <dgm:spPr/>
    </dgm:pt>
    <dgm:pt modelId="{C958E2FE-8ABF-4FEE-A5F2-C61F5CF350CA}" type="pres">
      <dgm:prSet presAssocID="{B1C47066-0454-489A-89AC-F7E017CE08E0}" presName="compNode" presStyleCnt="0"/>
      <dgm:spPr/>
    </dgm:pt>
    <dgm:pt modelId="{19754E88-BDE9-419D-A997-68C1425DA9A6}" type="pres">
      <dgm:prSet presAssocID="{B1C47066-0454-489A-89AC-F7E017CE08E0}" presName="bgRect" presStyleLbl="bgShp" presStyleIdx="1" presStyleCnt="4"/>
      <dgm:spPr/>
    </dgm:pt>
    <dgm:pt modelId="{2318A0A3-0CCF-4C40-B5FD-17B1F62039FB}" type="pres">
      <dgm:prSet presAssocID="{B1C47066-0454-489A-89AC-F7E017CE08E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ooter"/>
        </a:ext>
      </dgm:extLst>
    </dgm:pt>
    <dgm:pt modelId="{8CD9AB63-24D0-4B9E-BD34-DCB8578A39FF}" type="pres">
      <dgm:prSet presAssocID="{B1C47066-0454-489A-89AC-F7E017CE08E0}" presName="spaceRect" presStyleCnt="0"/>
      <dgm:spPr/>
    </dgm:pt>
    <dgm:pt modelId="{D38C75FC-0F23-4DD9-BD5D-E8F603DB8BEB}" type="pres">
      <dgm:prSet presAssocID="{B1C47066-0454-489A-89AC-F7E017CE08E0}" presName="parTx" presStyleLbl="revTx" presStyleIdx="1" presStyleCnt="4">
        <dgm:presLayoutVars>
          <dgm:chMax val="0"/>
          <dgm:chPref val="0"/>
        </dgm:presLayoutVars>
      </dgm:prSet>
      <dgm:spPr/>
      <dgm:t>
        <a:bodyPr/>
        <a:lstStyle/>
        <a:p>
          <a:endParaRPr lang="en-US"/>
        </a:p>
      </dgm:t>
    </dgm:pt>
    <dgm:pt modelId="{3D0C61CD-CA23-4571-9C8E-736A930727C3}" type="pres">
      <dgm:prSet presAssocID="{468FD8F4-87A7-4655-BE5D-9B57DA2467DE}" presName="sibTrans" presStyleCnt="0"/>
      <dgm:spPr/>
    </dgm:pt>
    <dgm:pt modelId="{EB905419-7A43-43A3-88DD-F2BCEC449111}" type="pres">
      <dgm:prSet presAssocID="{E690C0B8-468B-438F-83FA-A63A25F3B105}" presName="compNode" presStyleCnt="0"/>
      <dgm:spPr/>
    </dgm:pt>
    <dgm:pt modelId="{559B8153-831C-4C41-B6F2-8EA9395FF981}" type="pres">
      <dgm:prSet presAssocID="{E690C0B8-468B-438F-83FA-A63A25F3B105}" presName="bgRect" presStyleLbl="bgShp" presStyleIdx="2" presStyleCnt="4"/>
      <dgm:spPr/>
    </dgm:pt>
    <dgm:pt modelId="{F29CBEBF-163C-4A9A-9501-FE20B88C7267}" type="pres">
      <dgm:prSet presAssocID="{E690C0B8-468B-438F-83FA-A63A25F3B1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vron Arrows"/>
        </a:ext>
      </dgm:extLst>
    </dgm:pt>
    <dgm:pt modelId="{F7099893-884D-41F6-A6EC-E9EE1C6CA127}" type="pres">
      <dgm:prSet presAssocID="{E690C0B8-468B-438F-83FA-A63A25F3B105}" presName="spaceRect" presStyleCnt="0"/>
      <dgm:spPr/>
    </dgm:pt>
    <dgm:pt modelId="{C3893A5F-7A7C-46A9-A35C-4E43A3D08F1F}" type="pres">
      <dgm:prSet presAssocID="{E690C0B8-468B-438F-83FA-A63A25F3B105}" presName="parTx" presStyleLbl="revTx" presStyleIdx="2" presStyleCnt="4">
        <dgm:presLayoutVars>
          <dgm:chMax val="0"/>
          <dgm:chPref val="0"/>
        </dgm:presLayoutVars>
      </dgm:prSet>
      <dgm:spPr/>
      <dgm:t>
        <a:bodyPr/>
        <a:lstStyle/>
        <a:p>
          <a:endParaRPr lang="en-US"/>
        </a:p>
      </dgm:t>
    </dgm:pt>
    <dgm:pt modelId="{FE6A99B9-DD91-468E-AB0B-00621873F04D}" type="pres">
      <dgm:prSet presAssocID="{7FA93C36-E5A4-4C1C-B6CB-AE84AE1431EB}" presName="sibTrans" presStyleCnt="0"/>
      <dgm:spPr/>
    </dgm:pt>
    <dgm:pt modelId="{B9E1DEBB-F79A-437D-A4C1-2A78FF670079}" type="pres">
      <dgm:prSet presAssocID="{0E07830F-89A3-42B4-905C-224C118A8700}" presName="compNode" presStyleCnt="0"/>
      <dgm:spPr/>
    </dgm:pt>
    <dgm:pt modelId="{C77599ED-C198-45A0-B052-1C9F1E3D3612}" type="pres">
      <dgm:prSet presAssocID="{0E07830F-89A3-42B4-905C-224C118A8700}" presName="bgRect" presStyleLbl="bgShp" presStyleIdx="3" presStyleCnt="4"/>
      <dgm:spPr/>
    </dgm:pt>
    <dgm:pt modelId="{77E3A290-31D7-47D6-B46F-BB5FB7A0ABF5}" type="pres">
      <dgm:prSet presAssocID="{0E07830F-89A3-42B4-905C-224C118A870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otorcycle"/>
        </a:ext>
      </dgm:extLst>
    </dgm:pt>
    <dgm:pt modelId="{EECDB1DE-F9DA-4E2D-9AD9-AE7B96E5B469}" type="pres">
      <dgm:prSet presAssocID="{0E07830F-89A3-42B4-905C-224C118A8700}" presName="spaceRect" presStyleCnt="0"/>
      <dgm:spPr/>
    </dgm:pt>
    <dgm:pt modelId="{D38C9EE6-D1ED-475C-A497-28B2A1338E0F}" type="pres">
      <dgm:prSet presAssocID="{0E07830F-89A3-42B4-905C-224C118A8700}" presName="parTx" presStyleLbl="revTx" presStyleIdx="3" presStyleCnt="4">
        <dgm:presLayoutVars>
          <dgm:chMax val="0"/>
          <dgm:chPref val="0"/>
        </dgm:presLayoutVars>
      </dgm:prSet>
      <dgm:spPr/>
      <dgm:t>
        <a:bodyPr/>
        <a:lstStyle/>
        <a:p>
          <a:endParaRPr lang="en-US"/>
        </a:p>
      </dgm:t>
    </dgm:pt>
  </dgm:ptLst>
  <dgm:cxnLst>
    <dgm:cxn modelId="{09C17315-A0E9-42BC-9B13-2207DCAD146E}" type="presOf" srcId="{B1C47066-0454-489A-89AC-F7E017CE08E0}" destId="{D38C75FC-0F23-4DD9-BD5D-E8F603DB8BEB}" srcOrd="0" destOrd="0" presId="urn:microsoft.com/office/officeart/2018/2/layout/IconVerticalSolidList"/>
    <dgm:cxn modelId="{B0EBC9A0-EB3B-42E8-953C-012E397F2CB1}" type="presOf" srcId="{7FE5F3A2-55C0-4895-80ED-E7DCC43F9F11}" destId="{464C338A-7ED4-482C-A8C8-E610B0AF1FC6}" srcOrd="0" destOrd="0" presId="urn:microsoft.com/office/officeart/2018/2/layout/IconVerticalSolidList"/>
    <dgm:cxn modelId="{CA54241D-ED30-4571-A6A4-9DF96A40D7AE}" srcId="{7FE5F3A2-55C0-4895-80ED-E7DCC43F9F11}" destId="{0E07830F-89A3-42B4-905C-224C118A8700}" srcOrd="3" destOrd="0" parTransId="{1B2FEC9F-6F43-47EE-8E76-E103403E4787}" sibTransId="{A2D81C02-CC40-4ADA-8F3D-D29D35368288}"/>
    <dgm:cxn modelId="{B34A923E-973C-41AB-B2CD-E43CCFF3A61C}" type="presOf" srcId="{E690C0B8-468B-438F-83FA-A63A25F3B105}" destId="{C3893A5F-7A7C-46A9-A35C-4E43A3D08F1F}" srcOrd="0" destOrd="0" presId="urn:microsoft.com/office/officeart/2018/2/layout/IconVerticalSolidList"/>
    <dgm:cxn modelId="{10B7A06E-5697-4A06-ACC9-CD1D116268ED}" srcId="{7FE5F3A2-55C0-4895-80ED-E7DCC43F9F11}" destId="{421BB399-C233-4AF2-B8C5-A6096D8AB61E}" srcOrd="0" destOrd="0" parTransId="{C8B93992-A40C-425F-8F34-C78CA0A204A0}" sibTransId="{F4B7E930-E1CA-4478-A47B-27DF84AE197B}"/>
    <dgm:cxn modelId="{12172935-889F-434B-9D2F-B405F6930724}" type="presOf" srcId="{0E07830F-89A3-42B4-905C-224C118A8700}" destId="{D38C9EE6-D1ED-475C-A497-28B2A1338E0F}" srcOrd="0" destOrd="0" presId="urn:microsoft.com/office/officeart/2018/2/layout/IconVerticalSolidList"/>
    <dgm:cxn modelId="{4B73835D-C653-4C30-9A52-635B009EE007}" type="presOf" srcId="{421BB399-C233-4AF2-B8C5-A6096D8AB61E}" destId="{F9ACC353-1E96-4D57-B3EB-379C903B5C5C}" srcOrd="0" destOrd="0" presId="urn:microsoft.com/office/officeart/2018/2/layout/IconVerticalSolidList"/>
    <dgm:cxn modelId="{A21B8D29-A9A0-4751-81BE-F40A7B62905C}" srcId="{7FE5F3A2-55C0-4895-80ED-E7DCC43F9F11}" destId="{E690C0B8-468B-438F-83FA-A63A25F3B105}" srcOrd="2" destOrd="0" parTransId="{FDFEE333-EF34-4877-A236-666AE8E35D86}" sibTransId="{7FA93C36-E5A4-4C1C-B6CB-AE84AE1431EB}"/>
    <dgm:cxn modelId="{E0DAC7F6-E33C-49B9-9CC9-0462EA8AA7C6}" srcId="{7FE5F3A2-55C0-4895-80ED-E7DCC43F9F11}" destId="{B1C47066-0454-489A-89AC-F7E017CE08E0}" srcOrd="1" destOrd="0" parTransId="{93E21345-1A0B-41E6-86D0-FE5DB5937C84}" sibTransId="{468FD8F4-87A7-4655-BE5D-9B57DA2467DE}"/>
    <dgm:cxn modelId="{6D6C3B62-B8A3-4F87-9416-D287F6F4D086}" type="presParOf" srcId="{464C338A-7ED4-482C-A8C8-E610B0AF1FC6}" destId="{D9F771C6-AC2D-4DDF-BB37-42DC5BB85E4C}" srcOrd="0" destOrd="0" presId="urn:microsoft.com/office/officeart/2018/2/layout/IconVerticalSolidList"/>
    <dgm:cxn modelId="{21B7395D-B9BF-4CC4-9018-752BD58F49D0}" type="presParOf" srcId="{D9F771C6-AC2D-4DDF-BB37-42DC5BB85E4C}" destId="{A98D0638-A322-460B-AB87-65AD3CD893F3}" srcOrd="0" destOrd="0" presId="urn:microsoft.com/office/officeart/2018/2/layout/IconVerticalSolidList"/>
    <dgm:cxn modelId="{7C8C5B08-BF77-48FC-8BCD-08DE6D12F770}" type="presParOf" srcId="{D9F771C6-AC2D-4DDF-BB37-42DC5BB85E4C}" destId="{C7150DF5-8BA3-4A15-8F9E-EE7A4FCFBDD2}" srcOrd="1" destOrd="0" presId="urn:microsoft.com/office/officeart/2018/2/layout/IconVerticalSolidList"/>
    <dgm:cxn modelId="{06912C02-4179-4627-8FAF-BD490BE75ED1}" type="presParOf" srcId="{D9F771C6-AC2D-4DDF-BB37-42DC5BB85E4C}" destId="{CF0C30E4-0338-4F15-98FB-269D1D46F9E6}" srcOrd="2" destOrd="0" presId="urn:microsoft.com/office/officeart/2018/2/layout/IconVerticalSolidList"/>
    <dgm:cxn modelId="{E817735A-1E2B-4CE1-BF75-1AD59E7ED6EA}" type="presParOf" srcId="{D9F771C6-AC2D-4DDF-BB37-42DC5BB85E4C}" destId="{F9ACC353-1E96-4D57-B3EB-379C903B5C5C}" srcOrd="3" destOrd="0" presId="urn:microsoft.com/office/officeart/2018/2/layout/IconVerticalSolidList"/>
    <dgm:cxn modelId="{672A1D34-60F7-4EA3-BF2D-50E4BF56796A}" type="presParOf" srcId="{464C338A-7ED4-482C-A8C8-E610B0AF1FC6}" destId="{4BEA18C6-25B7-4BCE-BD5C-6F9F4091B97A}" srcOrd="1" destOrd="0" presId="urn:microsoft.com/office/officeart/2018/2/layout/IconVerticalSolidList"/>
    <dgm:cxn modelId="{9855CF92-182A-4C30-A2AE-E10A00D84C96}" type="presParOf" srcId="{464C338A-7ED4-482C-A8C8-E610B0AF1FC6}" destId="{C958E2FE-8ABF-4FEE-A5F2-C61F5CF350CA}" srcOrd="2" destOrd="0" presId="urn:microsoft.com/office/officeart/2018/2/layout/IconVerticalSolidList"/>
    <dgm:cxn modelId="{ABBDFACA-4C40-438C-8696-6C05CBA77E2F}" type="presParOf" srcId="{C958E2FE-8ABF-4FEE-A5F2-C61F5CF350CA}" destId="{19754E88-BDE9-419D-A997-68C1425DA9A6}" srcOrd="0" destOrd="0" presId="urn:microsoft.com/office/officeart/2018/2/layout/IconVerticalSolidList"/>
    <dgm:cxn modelId="{236A7728-9A38-4111-946F-705C11B2DD44}" type="presParOf" srcId="{C958E2FE-8ABF-4FEE-A5F2-C61F5CF350CA}" destId="{2318A0A3-0CCF-4C40-B5FD-17B1F62039FB}" srcOrd="1" destOrd="0" presId="urn:microsoft.com/office/officeart/2018/2/layout/IconVerticalSolidList"/>
    <dgm:cxn modelId="{0CAE007B-4BAB-40FA-8431-282BC925B8CE}" type="presParOf" srcId="{C958E2FE-8ABF-4FEE-A5F2-C61F5CF350CA}" destId="{8CD9AB63-24D0-4B9E-BD34-DCB8578A39FF}" srcOrd="2" destOrd="0" presId="urn:microsoft.com/office/officeart/2018/2/layout/IconVerticalSolidList"/>
    <dgm:cxn modelId="{81A148B8-666C-4784-BE16-9D55BCFB5D5E}" type="presParOf" srcId="{C958E2FE-8ABF-4FEE-A5F2-C61F5CF350CA}" destId="{D38C75FC-0F23-4DD9-BD5D-E8F603DB8BEB}" srcOrd="3" destOrd="0" presId="urn:microsoft.com/office/officeart/2018/2/layout/IconVerticalSolidList"/>
    <dgm:cxn modelId="{E864B9CE-78D3-4DEA-8B88-EF36A4038BEE}" type="presParOf" srcId="{464C338A-7ED4-482C-A8C8-E610B0AF1FC6}" destId="{3D0C61CD-CA23-4571-9C8E-736A930727C3}" srcOrd="3" destOrd="0" presId="urn:microsoft.com/office/officeart/2018/2/layout/IconVerticalSolidList"/>
    <dgm:cxn modelId="{D9CC5CD1-7B8D-41FD-B719-87C454211B10}" type="presParOf" srcId="{464C338A-7ED4-482C-A8C8-E610B0AF1FC6}" destId="{EB905419-7A43-43A3-88DD-F2BCEC449111}" srcOrd="4" destOrd="0" presId="urn:microsoft.com/office/officeart/2018/2/layout/IconVerticalSolidList"/>
    <dgm:cxn modelId="{DE91ACE1-CEB7-4DC3-8D39-CAB4B238DFBE}" type="presParOf" srcId="{EB905419-7A43-43A3-88DD-F2BCEC449111}" destId="{559B8153-831C-4C41-B6F2-8EA9395FF981}" srcOrd="0" destOrd="0" presId="urn:microsoft.com/office/officeart/2018/2/layout/IconVerticalSolidList"/>
    <dgm:cxn modelId="{B02B2853-318B-4E8A-AE84-02E6825D24D2}" type="presParOf" srcId="{EB905419-7A43-43A3-88DD-F2BCEC449111}" destId="{F29CBEBF-163C-4A9A-9501-FE20B88C7267}" srcOrd="1" destOrd="0" presId="urn:microsoft.com/office/officeart/2018/2/layout/IconVerticalSolidList"/>
    <dgm:cxn modelId="{D561FB29-B370-4A83-BD78-603EAFF19108}" type="presParOf" srcId="{EB905419-7A43-43A3-88DD-F2BCEC449111}" destId="{F7099893-884D-41F6-A6EC-E9EE1C6CA127}" srcOrd="2" destOrd="0" presId="urn:microsoft.com/office/officeart/2018/2/layout/IconVerticalSolidList"/>
    <dgm:cxn modelId="{8E43FA91-5671-4F4D-B885-6E37ED562866}" type="presParOf" srcId="{EB905419-7A43-43A3-88DD-F2BCEC449111}" destId="{C3893A5F-7A7C-46A9-A35C-4E43A3D08F1F}" srcOrd="3" destOrd="0" presId="urn:microsoft.com/office/officeart/2018/2/layout/IconVerticalSolidList"/>
    <dgm:cxn modelId="{ADA02BEE-035E-46A3-9BE9-97AEE635C19E}" type="presParOf" srcId="{464C338A-7ED4-482C-A8C8-E610B0AF1FC6}" destId="{FE6A99B9-DD91-468E-AB0B-00621873F04D}" srcOrd="5" destOrd="0" presId="urn:microsoft.com/office/officeart/2018/2/layout/IconVerticalSolidList"/>
    <dgm:cxn modelId="{F2B94767-A47B-4BED-B474-3DD087C7913A}" type="presParOf" srcId="{464C338A-7ED4-482C-A8C8-E610B0AF1FC6}" destId="{B9E1DEBB-F79A-437D-A4C1-2A78FF670079}" srcOrd="6" destOrd="0" presId="urn:microsoft.com/office/officeart/2018/2/layout/IconVerticalSolidList"/>
    <dgm:cxn modelId="{9F0FC8E2-991D-4698-9F49-BC65EC124AD3}" type="presParOf" srcId="{B9E1DEBB-F79A-437D-A4C1-2A78FF670079}" destId="{C77599ED-C198-45A0-B052-1C9F1E3D3612}" srcOrd="0" destOrd="0" presId="urn:microsoft.com/office/officeart/2018/2/layout/IconVerticalSolidList"/>
    <dgm:cxn modelId="{743F443F-F051-4F1B-B78E-4A023B695572}" type="presParOf" srcId="{B9E1DEBB-F79A-437D-A4C1-2A78FF670079}" destId="{77E3A290-31D7-47D6-B46F-BB5FB7A0ABF5}" srcOrd="1" destOrd="0" presId="urn:microsoft.com/office/officeart/2018/2/layout/IconVerticalSolidList"/>
    <dgm:cxn modelId="{C19BB49C-4054-403B-9445-E8331C17A3F4}" type="presParOf" srcId="{B9E1DEBB-F79A-437D-A4C1-2A78FF670079}" destId="{EECDB1DE-F9DA-4E2D-9AD9-AE7B96E5B469}" srcOrd="2" destOrd="0" presId="urn:microsoft.com/office/officeart/2018/2/layout/IconVerticalSolidList"/>
    <dgm:cxn modelId="{6E8DC873-EDE4-4C7C-8C36-5649414A6497}" type="presParOf" srcId="{B9E1DEBB-F79A-437D-A4C1-2A78FF670079}" destId="{D38C9EE6-D1ED-475C-A497-28B2A1338E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D1550-4001-46D6-96C9-C85EE968B36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2366832-A90B-4519-840C-F5C0563314DF}">
      <dgm:prSet custT="1"/>
      <dgm:spPr/>
      <dgm:t>
        <a:bodyPr/>
        <a:lstStyle/>
        <a:p>
          <a:r>
            <a:rPr lang="en-US" sz="1800" b="1" dirty="0"/>
            <a:t>Whether it’s kayaking, rafting, canoeing, or paddle-boarding, each paddle sport carries its own risk.</a:t>
          </a:r>
          <a:endParaRPr lang="en-US" sz="1800" dirty="0"/>
        </a:p>
      </dgm:t>
    </dgm:pt>
    <dgm:pt modelId="{9CD0FF5B-882F-471A-806F-542AC969BD57}" type="parTrans" cxnId="{B6DF95A9-A931-4074-852F-B1896D14C824}">
      <dgm:prSet/>
      <dgm:spPr/>
      <dgm:t>
        <a:bodyPr/>
        <a:lstStyle/>
        <a:p>
          <a:endParaRPr lang="en-US"/>
        </a:p>
      </dgm:t>
    </dgm:pt>
    <dgm:pt modelId="{13B86B57-7797-41E9-96C1-BAAA9B163E3E}" type="sibTrans" cxnId="{B6DF95A9-A931-4074-852F-B1896D14C824}">
      <dgm:prSet/>
      <dgm:spPr/>
      <dgm:t>
        <a:bodyPr/>
        <a:lstStyle/>
        <a:p>
          <a:endParaRPr lang="en-US"/>
        </a:p>
      </dgm:t>
    </dgm:pt>
    <dgm:pt modelId="{898EA7DD-5898-4062-91F7-CEC4873D22A0}">
      <dgm:prSet custT="1"/>
      <dgm:spPr/>
      <dgm:t>
        <a:bodyPr/>
        <a:lstStyle/>
        <a:p>
          <a:r>
            <a:rPr lang="en-US" sz="1600" dirty="0"/>
            <a:t>Paddle in groups or with a buddy</a:t>
          </a:r>
        </a:p>
      </dgm:t>
    </dgm:pt>
    <dgm:pt modelId="{8E882712-55EB-4F6C-BDB9-C56487B83AC9}" type="parTrans" cxnId="{F5D193A6-E415-4B83-8EFB-EC5EE8725B82}">
      <dgm:prSet/>
      <dgm:spPr/>
      <dgm:t>
        <a:bodyPr/>
        <a:lstStyle/>
        <a:p>
          <a:endParaRPr lang="en-US"/>
        </a:p>
      </dgm:t>
    </dgm:pt>
    <dgm:pt modelId="{B05F1FC6-7A74-4076-B187-CD986829AC93}" type="sibTrans" cxnId="{F5D193A6-E415-4B83-8EFB-EC5EE8725B82}">
      <dgm:prSet/>
      <dgm:spPr/>
      <dgm:t>
        <a:bodyPr/>
        <a:lstStyle/>
        <a:p>
          <a:endParaRPr lang="en-US"/>
        </a:p>
      </dgm:t>
    </dgm:pt>
    <dgm:pt modelId="{4EF1C03D-40D3-4381-9D31-B7067831ACCE}">
      <dgm:prSet custT="1"/>
      <dgm:spPr/>
      <dgm:t>
        <a:bodyPr/>
        <a:lstStyle/>
        <a:p>
          <a:r>
            <a:rPr lang="en-US" sz="1600" dirty="0"/>
            <a:t>Train, prepare and use caution on the water</a:t>
          </a:r>
        </a:p>
      </dgm:t>
    </dgm:pt>
    <dgm:pt modelId="{767D2223-2528-43EB-BF3C-101370FAC3CD}" type="parTrans" cxnId="{413FF96C-3D0B-4DD3-8628-2C397EE52281}">
      <dgm:prSet/>
      <dgm:spPr/>
      <dgm:t>
        <a:bodyPr/>
        <a:lstStyle/>
        <a:p>
          <a:endParaRPr lang="en-US"/>
        </a:p>
      </dgm:t>
    </dgm:pt>
    <dgm:pt modelId="{A2F4A070-CC47-499D-B93A-4233A77355F6}" type="sibTrans" cxnId="{413FF96C-3D0B-4DD3-8628-2C397EE52281}">
      <dgm:prSet/>
      <dgm:spPr/>
      <dgm:t>
        <a:bodyPr/>
        <a:lstStyle/>
        <a:p>
          <a:endParaRPr lang="en-US"/>
        </a:p>
      </dgm:t>
    </dgm:pt>
    <dgm:pt modelId="{BA4B5606-B8EB-4C0D-B9B4-3C007BD4A687}">
      <dgm:prSet custT="1"/>
      <dgm:spPr/>
      <dgm:t>
        <a:bodyPr/>
        <a:lstStyle/>
        <a:p>
          <a:r>
            <a:rPr lang="en-US" sz="1600" dirty="0"/>
            <a:t>Natural bodies of water are unpredictable and vary in level of risk depending on the weather</a:t>
          </a:r>
        </a:p>
      </dgm:t>
    </dgm:pt>
    <dgm:pt modelId="{C1C5CD6E-F96D-463B-AD04-8E298DC67FC8}" type="parTrans" cxnId="{08D9C863-6859-420F-BD8C-46CFD3C0BDCF}">
      <dgm:prSet/>
      <dgm:spPr/>
      <dgm:t>
        <a:bodyPr/>
        <a:lstStyle/>
        <a:p>
          <a:endParaRPr lang="en-US"/>
        </a:p>
      </dgm:t>
    </dgm:pt>
    <dgm:pt modelId="{03612104-7E5C-4760-AFB6-7DE907AC2C13}" type="sibTrans" cxnId="{08D9C863-6859-420F-BD8C-46CFD3C0BDCF}">
      <dgm:prSet/>
      <dgm:spPr/>
      <dgm:t>
        <a:bodyPr/>
        <a:lstStyle/>
        <a:p>
          <a:endParaRPr lang="en-US"/>
        </a:p>
      </dgm:t>
    </dgm:pt>
    <dgm:pt modelId="{79A0E723-07B4-4FE5-861E-6E024D614FF5}">
      <dgm:prSet custT="1"/>
      <dgm:spPr/>
      <dgm:t>
        <a:bodyPr/>
        <a:lstStyle/>
        <a:p>
          <a:r>
            <a:rPr lang="en-US" sz="1600" dirty="0"/>
            <a:t>Recognize natural obstacles and learn how to navigate them</a:t>
          </a:r>
        </a:p>
      </dgm:t>
    </dgm:pt>
    <dgm:pt modelId="{7E1D6791-CB97-4015-9842-0140A38F4EA2}" type="parTrans" cxnId="{6830111B-6E7C-4610-9A94-E216317A9F30}">
      <dgm:prSet/>
      <dgm:spPr/>
      <dgm:t>
        <a:bodyPr/>
        <a:lstStyle/>
        <a:p>
          <a:endParaRPr lang="en-US"/>
        </a:p>
      </dgm:t>
    </dgm:pt>
    <dgm:pt modelId="{48ABAE2F-37AB-49F4-8A35-CA1912D585CB}" type="sibTrans" cxnId="{6830111B-6E7C-4610-9A94-E216317A9F30}">
      <dgm:prSet/>
      <dgm:spPr/>
      <dgm:t>
        <a:bodyPr/>
        <a:lstStyle/>
        <a:p>
          <a:endParaRPr lang="en-US"/>
        </a:p>
      </dgm:t>
    </dgm:pt>
    <dgm:pt modelId="{FCF73280-F629-4CDA-A8BD-C9A427E14A1D}">
      <dgm:prSet custT="1"/>
      <dgm:spPr/>
      <dgm:t>
        <a:bodyPr/>
        <a:lstStyle/>
        <a:p>
          <a:r>
            <a:rPr lang="en-US" sz="1600" dirty="0"/>
            <a:t>Always wear a life preserver</a:t>
          </a:r>
        </a:p>
      </dgm:t>
    </dgm:pt>
    <dgm:pt modelId="{7FB24238-94AA-4C7E-92DF-7D1398A16F77}" type="parTrans" cxnId="{45C0478A-0EB5-474C-86E4-0CAD0E07D1E2}">
      <dgm:prSet/>
      <dgm:spPr/>
      <dgm:t>
        <a:bodyPr/>
        <a:lstStyle/>
        <a:p>
          <a:endParaRPr lang="en-US"/>
        </a:p>
      </dgm:t>
    </dgm:pt>
    <dgm:pt modelId="{5996A3F3-7B3E-4D5E-B36C-FA7287E1DD07}" type="sibTrans" cxnId="{45C0478A-0EB5-474C-86E4-0CAD0E07D1E2}">
      <dgm:prSet/>
      <dgm:spPr/>
      <dgm:t>
        <a:bodyPr/>
        <a:lstStyle/>
        <a:p>
          <a:endParaRPr lang="en-US"/>
        </a:p>
      </dgm:t>
    </dgm:pt>
    <dgm:pt modelId="{159EEB2D-828D-4422-8979-4D41D34412CD}">
      <dgm:prSet custT="1"/>
      <dgm:spPr/>
      <dgm:t>
        <a:bodyPr/>
        <a:lstStyle/>
        <a:p>
          <a:r>
            <a:rPr lang="en-US" sz="1600" dirty="0"/>
            <a:t>Use a paddle or an oar that is sized specifically for you</a:t>
          </a:r>
        </a:p>
      </dgm:t>
    </dgm:pt>
    <dgm:pt modelId="{8EAA1DD4-9EEC-40C8-80F5-50E8923FCE99}" type="parTrans" cxnId="{0256ED7F-B53F-4C03-B53C-DD5150ADC861}">
      <dgm:prSet/>
      <dgm:spPr/>
      <dgm:t>
        <a:bodyPr/>
        <a:lstStyle/>
        <a:p>
          <a:endParaRPr lang="en-US"/>
        </a:p>
      </dgm:t>
    </dgm:pt>
    <dgm:pt modelId="{810A08D7-F15C-4894-B4FB-1F08B89E6C47}" type="sibTrans" cxnId="{0256ED7F-B53F-4C03-B53C-DD5150ADC861}">
      <dgm:prSet/>
      <dgm:spPr/>
      <dgm:t>
        <a:bodyPr/>
        <a:lstStyle/>
        <a:p>
          <a:endParaRPr lang="en-US"/>
        </a:p>
      </dgm:t>
    </dgm:pt>
    <dgm:pt modelId="{087F1D42-E3C1-4FA1-80C9-AD27A3056096}">
      <dgm:prSet custT="1"/>
      <dgm:spPr/>
      <dgm:t>
        <a:bodyPr/>
        <a:lstStyle/>
        <a:p>
          <a:r>
            <a:rPr lang="en-US" sz="1600" dirty="0"/>
            <a:t>Dress in breathable layers and wear shoes</a:t>
          </a:r>
        </a:p>
      </dgm:t>
    </dgm:pt>
    <dgm:pt modelId="{FAE5FEBC-7017-413E-98D0-9B421D370796}" type="parTrans" cxnId="{915DF8DD-800F-4787-8562-F091EE66716A}">
      <dgm:prSet/>
      <dgm:spPr/>
      <dgm:t>
        <a:bodyPr/>
        <a:lstStyle/>
        <a:p>
          <a:endParaRPr lang="en-US"/>
        </a:p>
      </dgm:t>
    </dgm:pt>
    <dgm:pt modelId="{F16741B4-3F30-4631-9636-0CC3DF294AC0}" type="sibTrans" cxnId="{915DF8DD-800F-4787-8562-F091EE66716A}">
      <dgm:prSet/>
      <dgm:spPr/>
      <dgm:t>
        <a:bodyPr/>
        <a:lstStyle/>
        <a:p>
          <a:endParaRPr lang="en-US"/>
        </a:p>
      </dgm:t>
    </dgm:pt>
    <dgm:pt modelId="{22E8F404-B820-44C8-8942-50AF47723599}">
      <dgm:prSet custT="1"/>
      <dgm:spPr/>
      <dgm:t>
        <a:bodyPr/>
        <a:lstStyle/>
        <a:p>
          <a:r>
            <a:rPr lang="en-US" sz="1600" dirty="0"/>
            <a:t>Ensure you have the proper gear for the paddling you are doing</a:t>
          </a:r>
        </a:p>
      </dgm:t>
    </dgm:pt>
    <dgm:pt modelId="{9A6477DD-046C-403B-B040-B6EDE08D96C8}" type="parTrans" cxnId="{728B4635-BE35-41CE-8484-32B625FF447E}">
      <dgm:prSet/>
      <dgm:spPr/>
      <dgm:t>
        <a:bodyPr/>
        <a:lstStyle/>
        <a:p>
          <a:endParaRPr lang="en-US"/>
        </a:p>
      </dgm:t>
    </dgm:pt>
    <dgm:pt modelId="{9A582398-D006-492B-9372-FB304548D308}" type="sibTrans" cxnId="{728B4635-BE35-41CE-8484-32B625FF447E}">
      <dgm:prSet/>
      <dgm:spPr/>
      <dgm:t>
        <a:bodyPr/>
        <a:lstStyle/>
        <a:p>
          <a:endParaRPr lang="en-US"/>
        </a:p>
      </dgm:t>
    </dgm:pt>
    <dgm:pt modelId="{1A7A0437-4A13-4841-A770-D9303297FE2D}" type="pres">
      <dgm:prSet presAssocID="{AEFD1550-4001-46D6-96C9-C85EE968B36A}" presName="linear" presStyleCnt="0">
        <dgm:presLayoutVars>
          <dgm:animLvl val="lvl"/>
          <dgm:resizeHandles val="exact"/>
        </dgm:presLayoutVars>
      </dgm:prSet>
      <dgm:spPr/>
      <dgm:t>
        <a:bodyPr/>
        <a:lstStyle/>
        <a:p>
          <a:endParaRPr lang="en-US"/>
        </a:p>
      </dgm:t>
    </dgm:pt>
    <dgm:pt modelId="{970B1F24-21B5-4786-88CE-84DFA4604F83}" type="pres">
      <dgm:prSet presAssocID="{12366832-A90B-4519-840C-F5C0563314DF}" presName="parentText" presStyleLbl="node1" presStyleIdx="0" presStyleCnt="1" custScaleX="112334" custScaleY="294919">
        <dgm:presLayoutVars>
          <dgm:chMax val="0"/>
          <dgm:bulletEnabled val="1"/>
        </dgm:presLayoutVars>
      </dgm:prSet>
      <dgm:spPr/>
      <dgm:t>
        <a:bodyPr/>
        <a:lstStyle/>
        <a:p>
          <a:endParaRPr lang="en-US"/>
        </a:p>
      </dgm:t>
    </dgm:pt>
    <dgm:pt modelId="{DE1E3CEF-F0BF-4C00-837C-49CCCC446AA4}" type="pres">
      <dgm:prSet presAssocID="{12366832-A90B-4519-840C-F5C0563314DF}" presName="childText" presStyleLbl="revTx" presStyleIdx="0" presStyleCnt="1" custScaleX="109897" custScaleY="108439" custLinFactNeighborX="1786" custLinFactNeighborY="7906">
        <dgm:presLayoutVars>
          <dgm:bulletEnabled val="1"/>
        </dgm:presLayoutVars>
      </dgm:prSet>
      <dgm:spPr/>
      <dgm:t>
        <a:bodyPr/>
        <a:lstStyle/>
        <a:p>
          <a:endParaRPr lang="en-US"/>
        </a:p>
      </dgm:t>
    </dgm:pt>
  </dgm:ptLst>
  <dgm:cxnLst>
    <dgm:cxn modelId="{D5119C3E-C413-4DAE-8D40-3E250085C65D}" type="presOf" srcId="{79A0E723-07B4-4FE5-861E-6E024D614FF5}" destId="{DE1E3CEF-F0BF-4C00-837C-49CCCC446AA4}" srcOrd="0" destOrd="3" presId="urn:microsoft.com/office/officeart/2005/8/layout/vList2"/>
    <dgm:cxn modelId="{B0FE0F2B-475C-4824-8B33-414A06968206}" type="presOf" srcId="{12366832-A90B-4519-840C-F5C0563314DF}" destId="{970B1F24-21B5-4786-88CE-84DFA4604F83}" srcOrd="0" destOrd="0" presId="urn:microsoft.com/office/officeart/2005/8/layout/vList2"/>
    <dgm:cxn modelId="{915DF8DD-800F-4787-8562-F091EE66716A}" srcId="{12366832-A90B-4519-840C-F5C0563314DF}" destId="{087F1D42-E3C1-4FA1-80C9-AD27A3056096}" srcOrd="6" destOrd="0" parTransId="{FAE5FEBC-7017-413E-98D0-9B421D370796}" sibTransId="{F16741B4-3F30-4631-9636-0CC3DF294AC0}"/>
    <dgm:cxn modelId="{299128BB-258D-41BD-8D55-079D418E579A}" type="presOf" srcId="{22E8F404-B820-44C8-8942-50AF47723599}" destId="{DE1E3CEF-F0BF-4C00-837C-49CCCC446AA4}" srcOrd="0" destOrd="7" presId="urn:microsoft.com/office/officeart/2005/8/layout/vList2"/>
    <dgm:cxn modelId="{EF064EAB-43AF-4B5C-B1A2-5481004093E1}" type="presOf" srcId="{159EEB2D-828D-4422-8979-4D41D34412CD}" destId="{DE1E3CEF-F0BF-4C00-837C-49CCCC446AA4}" srcOrd="0" destOrd="5" presId="urn:microsoft.com/office/officeart/2005/8/layout/vList2"/>
    <dgm:cxn modelId="{CFD49DC6-B47A-47F2-A73F-8EDA6B57A592}" type="presOf" srcId="{FCF73280-F629-4CDA-A8BD-C9A427E14A1D}" destId="{DE1E3CEF-F0BF-4C00-837C-49CCCC446AA4}" srcOrd="0" destOrd="4" presId="urn:microsoft.com/office/officeart/2005/8/layout/vList2"/>
    <dgm:cxn modelId="{0256ED7F-B53F-4C03-B53C-DD5150ADC861}" srcId="{12366832-A90B-4519-840C-F5C0563314DF}" destId="{159EEB2D-828D-4422-8979-4D41D34412CD}" srcOrd="5" destOrd="0" parTransId="{8EAA1DD4-9EEC-40C8-80F5-50E8923FCE99}" sibTransId="{810A08D7-F15C-4894-B4FB-1F08B89E6C47}"/>
    <dgm:cxn modelId="{E28A3DF5-1417-4A14-B6A8-8CEA81DBD958}" type="presOf" srcId="{087F1D42-E3C1-4FA1-80C9-AD27A3056096}" destId="{DE1E3CEF-F0BF-4C00-837C-49CCCC446AA4}" srcOrd="0" destOrd="6" presId="urn:microsoft.com/office/officeart/2005/8/layout/vList2"/>
    <dgm:cxn modelId="{728B4635-BE35-41CE-8484-32B625FF447E}" srcId="{12366832-A90B-4519-840C-F5C0563314DF}" destId="{22E8F404-B820-44C8-8942-50AF47723599}" srcOrd="7" destOrd="0" parTransId="{9A6477DD-046C-403B-B040-B6EDE08D96C8}" sibTransId="{9A582398-D006-492B-9372-FB304548D308}"/>
    <dgm:cxn modelId="{413FF96C-3D0B-4DD3-8628-2C397EE52281}" srcId="{12366832-A90B-4519-840C-F5C0563314DF}" destId="{4EF1C03D-40D3-4381-9D31-B7067831ACCE}" srcOrd="1" destOrd="0" parTransId="{767D2223-2528-43EB-BF3C-101370FAC3CD}" sibTransId="{A2F4A070-CC47-499D-B93A-4233A77355F6}"/>
    <dgm:cxn modelId="{08D9C863-6859-420F-BD8C-46CFD3C0BDCF}" srcId="{12366832-A90B-4519-840C-F5C0563314DF}" destId="{BA4B5606-B8EB-4C0D-B9B4-3C007BD4A687}" srcOrd="2" destOrd="0" parTransId="{C1C5CD6E-F96D-463B-AD04-8E298DC67FC8}" sibTransId="{03612104-7E5C-4760-AFB6-7DE907AC2C13}"/>
    <dgm:cxn modelId="{40D2F8CA-34D5-4255-851B-533D53635399}" type="presOf" srcId="{AEFD1550-4001-46D6-96C9-C85EE968B36A}" destId="{1A7A0437-4A13-4841-A770-D9303297FE2D}" srcOrd="0" destOrd="0" presId="urn:microsoft.com/office/officeart/2005/8/layout/vList2"/>
    <dgm:cxn modelId="{387B53CA-9D03-4969-9E30-3244B9D20A15}" type="presOf" srcId="{898EA7DD-5898-4062-91F7-CEC4873D22A0}" destId="{DE1E3CEF-F0BF-4C00-837C-49CCCC446AA4}" srcOrd="0" destOrd="0" presId="urn:microsoft.com/office/officeart/2005/8/layout/vList2"/>
    <dgm:cxn modelId="{E5F7EB94-99A8-407D-A95A-0CDE3C3C8D11}" type="presOf" srcId="{4EF1C03D-40D3-4381-9D31-B7067831ACCE}" destId="{DE1E3CEF-F0BF-4C00-837C-49CCCC446AA4}" srcOrd="0" destOrd="1" presId="urn:microsoft.com/office/officeart/2005/8/layout/vList2"/>
    <dgm:cxn modelId="{B6DF95A9-A931-4074-852F-B1896D14C824}" srcId="{AEFD1550-4001-46D6-96C9-C85EE968B36A}" destId="{12366832-A90B-4519-840C-F5C0563314DF}" srcOrd="0" destOrd="0" parTransId="{9CD0FF5B-882F-471A-806F-542AC969BD57}" sibTransId="{13B86B57-7797-41E9-96C1-BAAA9B163E3E}"/>
    <dgm:cxn modelId="{F5D193A6-E415-4B83-8EFB-EC5EE8725B82}" srcId="{12366832-A90B-4519-840C-F5C0563314DF}" destId="{898EA7DD-5898-4062-91F7-CEC4873D22A0}" srcOrd="0" destOrd="0" parTransId="{8E882712-55EB-4F6C-BDB9-C56487B83AC9}" sibTransId="{B05F1FC6-7A74-4076-B187-CD986829AC93}"/>
    <dgm:cxn modelId="{45C0478A-0EB5-474C-86E4-0CAD0E07D1E2}" srcId="{12366832-A90B-4519-840C-F5C0563314DF}" destId="{FCF73280-F629-4CDA-A8BD-C9A427E14A1D}" srcOrd="4" destOrd="0" parTransId="{7FB24238-94AA-4C7E-92DF-7D1398A16F77}" sibTransId="{5996A3F3-7B3E-4D5E-B36C-FA7287E1DD07}"/>
    <dgm:cxn modelId="{6830111B-6E7C-4610-9A94-E216317A9F30}" srcId="{12366832-A90B-4519-840C-F5C0563314DF}" destId="{79A0E723-07B4-4FE5-861E-6E024D614FF5}" srcOrd="3" destOrd="0" parTransId="{7E1D6791-CB97-4015-9842-0140A38F4EA2}" sibTransId="{48ABAE2F-37AB-49F4-8A35-CA1912D585CB}"/>
    <dgm:cxn modelId="{1DB6DA99-7D4D-425D-8EB5-48A4561670B2}" type="presOf" srcId="{BA4B5606-B8EB-4C0D-B9B4-3C007BD4A687}" destId="{DE1E3CEF-F0BF-4C00-837C-49CCCC446AA4}" srcOrd="0" destOrd="2" presId="urn:microsoft.com/office/officeart/2005/8/layout/vList2"/>
    <dgm:cxn modelId="{BC43072C-A099-44C8-9C1F-1E08E25733FA}" type="presParOf" srcId="{1A7A0437-4A13-4841-A770-D9303297FE2D}" destId="{970B1F24-21B5-4786-88CE-84DFA4604F83}" srcOrd="0" destOrd="0" presId="urn:microsoft.com/office/officeart/2005/8/layout/vList2"/>
    <dgm:cxn modelId="{C9C1E066-BED9-43F5-85E6-27D060DC6939}" type="presParOf" srcId="{1A7A0437-4A13-4841-A770-D9303297FE2D}" destId="{DE1E3CEF-F0BF-4C00-837C-49CCCC446AA4}" srcOrd="1"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3631B-3D15-4A99-A57E-442536219626}">
      <dsp:nvSpPr>
        <dsp:cNvPr id="0" name=""/>
        <dsp:cNvSpPr/>
      </dsp:nvSpPr>
      <dsp:spPr>
        <a:xfrm>
          <a:off x="0" y="0"/>
          <a:ext cx="6594282" cy="1067065"/>
        </a:xfrm>
        <a:prstGeom prst="roundRect">
          <a:avLst>
            <a:gd name="adj" fmla="val 10000"/>
          </a:avLst>
        </a:prstGeom>
        <a:solidFill>
          <a:schemeClr val="accent2">
            <a:hueOff val="0"/>
            <a:satOff val="0"/>
            <a:lumOff val="0"/>
            <a:alphaOff val="0"/>
          </a:schemeClr>
        </a:solidFill>
        <a:ln w="38100" cap="flat" cmpd="sng" algn="ctr">
          <a:solidFill>
            <a:schemeClr val="bg1"/>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solidFill>
                <a:schemeClr val="tx1">
                  <a:lumMod val="75000"/>
                  <a:lumOff val="25000"/>
                </a:schemeClr>
              </a:solidFill>
            </a:rPr>
            <a:t>With summer arriving, and the COVID-19 Pandemic still affecting our lives we find ourselves in a unique situation. There has been a lot of changes over the last few months and as we start to get out more, we must be cognizant of our abilities and the risks around us.</a:t>
          </a:r>
        </a:p>
      </dsp:txBody>
      <dsp:txXfrm>
        <a:off x="31253" y="31253"/>
        <a:ext cx="5352669" cy="1004559"/>
      </dsp:txXfrm>
    </dsp:sp>
    <dsp:sp modelId="{C85632E5-9CE5-4362-AE44-B2603DD232AD}">
      <dsp:nvSpPr>
        <dsp:cNvPr id="0" name=""/>
        <dsp:cNvSpPr/>
      </dsp:nvSpPr>
      <dsp:spPr>
        <a:xfrm>
          <a:off x="552271" y="1261076"/>
          <a:ext cx="6594282" cy="106706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solidFill>
                <a:schemeClr val="tx1">
                  <a:lumMod val="75000"/>
                  <a:lumOff val="25000"/>
                </a:schemeClr>
              </a:solidFill>
            </a:rPr>
            <a:t>Many injuries occur each year when individuals are exercising to get into shape. Take it slow and ease into the workouts. Don’t try to squeeze 2 months of exercise into 30 days trying to make up for lost time. </a:t>
          </a:r>
        </a:p>
      </dsp:txBody>
      <dsp:txXfrm>
        <a:off x="583524" y="1292329"/>
        <a:ext cx="5285912" cy="1004559"/>
      </dsp:txXfrm>
    </dsp:sp>
    <dsp:sp modelId="{A5242E4C-5442-462F-8768-F092B5734303}">
      <dsp:nvSpPr>
        <dsp:cNvPr id="0" name=""/>
        <dsp:cNvSpPr/>
      </dsp:nvSpPr>
      <dsp:spPr>
        <a:xfrm>
          <a:off x="1096299" y="2522153"/>
          <a:ext cx="6594282" cy="106706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solidFill>
                <a:schemeClr val="tx1">
                  <a:lumMod val="75000"/>
                  <a:lumOff val="25000"/>
                </a:schemeClr>
              </a:solidFill>
            </a:rPr>
            <a:t>Inspect your equipment that might have been sitting more than normal for this time of year. It could be a boat, jet ski, motorhome, motorcycle, bicycle, lawn equipment, or your everyday vehicle</a:t>
          </a:r>
          <a:r>
            <a:rPr lang="en-US" sz="1700" kern="1200" dirty="0">
              <a:solidFill>
                <a:schemeClr val="tx1">
                  <a:lumMod val="75000"/>
                  <a:lumOff val="25000"/>
                </a:schemeClr>
              </a:solidFill>
            </a:rPr>
            <a:t>. </a:t>
          </a:r>
        </a:p>
      </dsp:txBody>
      <dsp:txXfrm>
        <a:off x="1127552" y="2553406"/>
        <a:ext cx="5294155" cy="1004559"/>
      </dsp:txXfrm>
    </dsp:sp>
    <dsp:sp modelId="{9B4A2865-B564-4053-A03A-AE3A92173B16}">
      <dsp:nvSpPr>
        <dsp:cNvPr id="0" name=""/>
        <dsp:cNvSpPr/>
      </dsp:nvSpPr>
      <dsp:spPr>
        <a:xfrm>
          <a:off x="1648570" y="3783230"/>
          <a:ext cx="6594282" cy="106706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solidFill>
                <a:schemeClr val="tx1">
                  <a:lumMod val="75000"/>
                  <a:lumOff val="25000"/>
                </a:schemeClr>
              </a:solidFill>
            </a:rPr>
            <a:t>The best safety tip is to be prepared. Take your time, evaluate the risks and stay within your abilities. </a:t>
          </a:r>
        </a:p>
      </dsp:txBody>
      <dsp:txXfrm>
        <a:off x="1679823" y="3814483"/>
        <a:ext cx="5285912" cy="1004559"/>
      </dsp:txXfrm>
    </dsp:sp>
    <dsp:sp modelId="{23D0E210-72D9-4878-AA2C-5B1ECD5CBACE}">
      <dsp:nvSpPr>
        <dsp:cNvPr id="0" name=""/>
        <dsp:cNvSpPr/>
      </dsp:nvSpPr>
      <dsp:spPr>
        <a:xfrm>
          <a:off x="5900690" y="817274"/>
          <a:ext cx="693592" cy="69359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056748" y="817274"/>
        <a:ext cx="381476" cy="521928"/>
      </dsp:txXfrm>
    </dsp:sp>
    <dsp:sp modelId="{24E9BF0B-CF1A-4F66-801B-C6C76D433EAD}">
      <dsp:nvSpPr>
        <dsp:cNvPr id="0" name=""/>
        <dsp:cNvSpPr/>
      </dsp:nvSpPr>
      <dsp:spPr>
        <a:xfrm>
          <a:off x="6452961" y="2078351"/>
          <a:ext cx="693592" cy="69359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609019" y="2078351"/>
        <a:ext cx="381476" cy="521928"/>
      </dsp:txXfrm>
    </dsp:sp>
    <dsp:sp modelId="{3E4F6B83-5259-4F92-A9AE-4B11982E7F6D}">
      <dsp:nvSpPr>
        <dsp:cNvPr id="0" name=""/>
        <dsp:cNvSpPr/>
      </dsp:nvSpPr>
      <dsp:spPr>
        <a:xfrm>
          <a:off x="6996989" y="3339428"/>
          <a:ext cx="693592" cy="693592"/>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153047" y="3339428"/>
        <a:ext cx="381476" cy="521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D0638-A322-460B-AB87-65AD3CD893F3}">
      <dsp:nvSpPr>
        <dsp:cNvPr id="0" name=""/>
        <dsp:cNvSpPr/>
      </dsp:nvSpPr>
      <dsp:spPr>
        <a:xfrm>
          <a:off x="0" y="1934"/>
          <a:ext cx="8077200" cy="980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50DF5-8BA3-4A15-8F9E-EE7A4FCFBDD2}">
      <dsp:nvSpPr>
        <dsp:cNvPr id="0" name=""/>
        <dsp:cNvSpPr/>
      </dsp:nvSpPr>
      <dsp:spPr>
        <a:xfrm>
          <a:off x="296636" y="222573"/>
          <a:ext cx="539338" cy="53933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CC353-1E96-4D57-B3EB-379C903B5C5C}">
      <dsp:nvSpPr>
        <dsp:cNvPr id="0" name=""/>
        <dsp:cNvSpPr/>
      </dsp:nvSpPr>
      <dsp:spPr>
        <a:xfrm>
          <a:off x="1132611" y="1934"/>
          <a:ext cx="6944588" cy="9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82" tIns="103782" rIns="103782" bIns="103782" numCol="1" spcCol="1270" anchor="ctr" anchorCtr="0">
          <a:noAutofit/>
        </a:bodyPr>
        <a:lstStyle/>
        <a:p>
          <a:pPr lvl="0" algn="l" defTabSz="889000">
            <a:lnSpc>
              <a:spcPct val="90000"/>
            </a:lnSpc>
            <a:spcBef>
              <a:spcPct val="0"/>
            </a:spcBef>
            <a:spcAft>
              <a:spcPct val="35000"/>
            </a:spcAft>
          </a:pPr>
          <a:r>
            <a:rPr lang="nb-NO" sz="2000" b="1" kern="1200" dirty="0"/>
            <a:t>Motor Vehicle Fatalities</a:t>
          </a:r>
          <a:endParaRPr lang="en-US" sz="2000" kern="1200" dirty="0"/>
        </a:p>
      </dsp:txBody>
      <dsp:txXfrm>
        <a:off x="1132611" y="1934"/>
        <a:ext cx="6944588" cy="980616"/>
      </dsp:txXfrm>
    </dsp:sp>
    <dsp:sp modelId="{19754E88-BDE9-419D-A997-68C1425DA9A6}">
      <dsp:nvSpPr>
        <dsp:cNvPr id="0" name=""/>
        <dsp:cNvSpPr/>
      </dsp:nvSpPr>
      <dsp:spPr>
        <a:xfrm>
          <a:off x="0" y="1227705"/>
          <a:ext cx="8077200" cy="980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8A0A3-0CCF-4C40-B5FD-17B1F62039FB}">
      <dsp:nvSpPr>
        <dsp:cNvPr id="0" name=""/>
        <dsp:cNvSpPr/>
      </dsp:nvSpPr>
      <dsp:spPr>
        <a:xfrm>
          <a:off x="296636" y="1448343"/>
          <a:ext cx="539338" cy="53933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C75FC-0F23-4DD9-BD5D-E8F603DB8BEB}">
      <dsp:nvSpPr>
        <dsp:cNvPr id="0" name=""/>
        <dsp:cNvSpPr/>
      </dsp:nvSpPr>
      <dsp:spPr>
        <a:xfrm>
          <a:off x="1132611" y="1227705"/>
          <a:ext cx="6944588" cy="9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82" tIns="103782" rIns="103782" bIns="103782" numCol="1" spcCol="1270" anchor="ctr" anchorCtr="0">
          <a:noAutofit/>
        </a:bodyPr>
        <a:lstStyle/>
        <a:p>
          <a:pPr lvl="0" algn="l" defTabSz="889000">
            <a:lnSpc>
              <a:spcPct val="90000"/>
            </a:lnSpc>
            <a:spcBef>
              <a:spcPct val="0"/>
            </a:spcBef>
            <a:spcAft>
              <a:spcPct val="35000"/>
            </a:spcAft>
          </a:pPr>
          <a:r>
            <a:rPr lang="en-US" sz="2000" kern="1200" dirty="0"/>
            <a:t>13Feb 2020: (San Diego, Ca) E-5 was struck by and killed by another vehicle while pulled over on the side of the road.</a:t>
          </a:r>
        </a:p>
      </dsp:txBody>
      <dsp:txXfrm>
        <a:off x="1132611" y="1227705"/>
        <a:ext cx="6944588" cy="980616"/>
      </dsp:txXfrm>
    </dsp:sp>
    <dsp:sp modelId="{559B8153-831C-4C41-B6F2-8EA9395FF981}">
      <dsp:nvSpPr>
        <dsp:cNvPr id="0" name=""/>
        <dsp:cNvSpPr/>
      </dsp:nvSpPr>
      <dsp:spPr>
        <a:xfrm>
          <a:off x="0" y="2453475"/>
          <a:ext cx="8077200" cy="980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CBEBF-163C-4A9A-9501-FE20B88C7267}">
      <dsp:nvSpPr>
        <dsp:cNvPr id="0" name=""/>
        <dsp:cNvSpPr/>
      </dsp:nvSpPr>
      <dsp:spPr>
        <a:xfrm>
          <a:off x="296636" y="2674114"/>
          <a:ext cx="539338" cy="5393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93A5F-7A7C-46A9-A35C-4E43A3D08F1F}">
      <dsp:nvSpPr>
        <dsp:cNvPr id="0" name=""/>
        <dsp:cNvSpPr/>
      </dsp:nvSpPr>
      <dsp:spPr>
        <a:xfrm>
          <a:off x="1132611" y="2453475"/>
          <a:ext cx="6944588" cy="9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82" tIns="103782" rIns="103782" bIns="103782" numCol="1" spcCol="1270" anchor="ctr" anchorCtr="0">
          <a:noAutofit/>
        </a:bodyPr>
        <a:lstStyle/>
        <a:p>
          <a:pPr lvl="0" algn="l" defTabSz="889000">
            <a:lnSpc>
              <a:spcPct val="90000"/>
            </a:lnSpc>
            <a:spcBef>
              <a:spcPct val="0"/>
            </a:spcBef>
            <a:spcAft>
              <a:spcPct val="35000"/>
            </a:spcAft>
          </a:pPr>
          <a:r>
            <a:rPr lang="en-US" sz="2000" kern="1200"/>
            <a:t>02Dec 2019: (San Diego, Ca) O-4 died after being struck by a vehicle while jogging.</a:t>
          </a:r>
        </a:p>
      </dsp:txBody>
      <dsp:txXfrm>
        <a:off x="1132611" y="2453475"/>
        <a:ext cx="6944588" cy="980616"/>
      </dsp:txXfrm>
    </dsp:sp>
    <dsp:sp modelId="{C77599ED-C198-45A0-B052-1C9F1E3D3612}">
      <dsp:nvSpPr>
        <dsp:cNvPr id="0" name=""/>
        <dsp:cNvSpPr/>
      </dsp:nvSpPr>
      <dsp:spPr>
        <a:xfrm>
          <a:off x="0" y="3679245"/>
          <a:ext cx="8077200" cy="980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3A290-31D7-47D6-B46F-BB5FB7A0ABF5}">
      <dsp:nvSpPr>
        <dsp:cNvPr id="0" name=""/>
        <dsp:cNvSpPr/>
      </dsp:nvSpPr>
      <dsp:spPr>
        <a:xfrm>
          <a:off x="296636" y="3899884"/>
          <a:ext cx="539338" cy="53933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C9EE6-D1ED-475C-A497-28B2A1338E0F}">
      <dsp:nvSpPr>
        <dsp:cNvPr id="0" name=""/>
        <dsp:cNvSpPr/>
      </dsp:nvSpPr>
      <dsp:spPr>
        <a:xfrm>
          <a:off x="1132611" y="3679245"/>
          <a:ext cx="6944588" cy="98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82" tIns="103782" rIns="103782" bIns="103782" numCol="1" spcCol="1270" anchor="ctr" anchorCtr="0">
          <a:noAutofit/>
        </a:bodyPr>
        <a:lstStyle/>
        <a:p>
          <a:pPr lvl="0" algn="l" defTabSz="889000">
            <a:lnSpc>
              <a:spcPct val="90000"/>
            </a:lnSpc>
            <a:spcBef>
              <a:spcPct val="0"/>
            </a:spcBef>
            <a:spcAft>
              <a:spcPct val="35000"/>
            </a:spcAft>
          </a:pPr>
          <a:r>
            <a:rPr lang="en-US" sz="2000" kern="1200"/>
            <a:t>06Nov 2019: (San Diego, Ca) E-7 died in a single motorcycle crash.</a:t>
          </a:r>
        </a:p>
      </dsp:txBody>
      <dsp:txXfrm>
        <a:off x="1132611" y="3679245"/>
        <a:ext cx="6944588" cy="98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B1F24-21B5-4786-88CE-84DFA4604F83}">
      <dsp:nvSpPr>
        <dsp:cNvPr id="0" name=""/>
        <dsp:cNvSpPr/>
      </dsp:nvSpPr>
      <dsp:spPr>
        <a:xfrm>
          <a:off x="0" y="454186"/>
          <a:ext cx="8647043" cy="688763"/>
        </a:xfrm>
        <a:prstGeom prst="round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t>Whether it’s kayaking, rafting, canoeing, or paddle-boarding, each paddle sport carries its own risk.</a:t>
          </a:r>
          <a:endParaRPr lang="en-US" sz="1800" kern="1200" dirty="0"/>
        </a:p>
      </dsp:txBody>
      <dsp:txXfrm>
        <a:off x="33623" y="487809"/>
        <a:ext cx="8579797" cy="621517"/>
      </dsp:txXfrm>
    </dsp:sp>
    <dsp:sp modelId="{DE1E3CEF-F0BF-4C00-837C-49CCCC446AA4}">
      <dsp:nvSpPr>
        <dsp:cNvPr id="0" name=""/>
        <dsp:cNvSpPr/>
      </dsp:nvSpPr>
      <dsp:spPr>
        <a:xfrm>
          <a:off x="0" y="1161413"/>
          <a:ext cx="8647043" cy="264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Paddle in groups or with a buddy</a:t>
          </a:r>
        </a:p>
        <a:p>
          <a:pPr marL="171450" lvl="1" indent="-171450" algn="l" defTabSz="711200">
            <a:lnSpc>
              <a:spcPct val="90000"/>
            </a:lnSpc>
            <a:spcBef>
              <a:spcPct val="0"/>
            </a:spcBef>
            <a:spcAft>
              <a:spcPct val="20000"/>
            </a:spcAft>
            <a:buChar char="••"/>
          </a:pPr>
          <a:r>
            <a:rPr lang="en-US" sz="1600" kern="1200" dirty="0"/>
            <a:t>Train, prepare and use caution on the water</a:t>
          </a:r>
        </a:p>
        <a:p>
          <a:pPr marL="171450" lvl="1" indent="-171450" algn="l" defTabSz="711200">
            <a:lnSpc>
              <a:spcPct val="90000"/>
            </a:lnSpc>
            <a:spcBef>
              <a:spcPct val="0"/>
            </a:spcBef>
            <a:spcAft>
              <a:spcPct val="20000"/>
            </a:spcAft>
            <a:buChar char="••"/>
          </a:pPr>
          <a:r>
            <a:rPr lang="en-US" sz="1600" kern="1200" dirty="0"/>
            <a:t>Natural bodies of water are unpredictable and vary in level of risk depending on the weather</a:t>
          </a:r>
        </a:p>
        <a:p>
          <a:pPr marL="171450" lvl="1" indent="-171450" algn="l" defTabSz="711200">
            <a:lnSpc>
              <a:spcPct val="90000"/>
            </a:lnSpc>
            <a:spcBef>
              <a:spcPct val="0"/>
            </a:spcBef>
            <a:spcAft>
              <a:spcPct val="20000"/>
            </a:spcAft>
            <a:buChar char="••"/>
          </a:pPr>
          <a:r>
            <a:rPr lang="en-US" sz="1600" kern="1200" dirty="0"/>
            <a:t>Recognize natural obstacles and learn how to navigate them</a:t>
          </a:r>
        </a:p>
        <a:p>
          <a:pPr marL="171450" lvl="1" indent="-171450" algn="l" defTabSz="711200">
            <a:lnSpc>
              <a:spcPct val="90000"/>
            </a:lnSpc>
            <a:spcBef>
              <a:spcPct val="0"/>
            </a:spcBef>
            <a:spcAft>
              <a:spcPct val="20000"/>
            </a:spcAft>
            <a:buChar char="••"/>
          </a:pPr>
          <a:r>
            <a:rPr lang="en-US" sz="1600" kern="1200" dirty="0"/>
            <a:t>Always wear a life preserver</a:t>
          </a:r>
        </a:p>
        <a:p>
          <a:pPr marL="171450" lvl="1" indent="-171450" algn="l" defTabSz="711200">
            <a:lnSpc>
              <a:spcPct val="90000"/>
            </a:lnSpc>
            <a:spcBef>
              <a:spcPct val="0"/>
            </a:spcBef>
            <a:spcAft>
              <a:spcPct val="20000"/>
            </a:spcAft>
            <a:buChar char="••"/>
          </a:pPr>
          <a:r>
            <a:rPr lang="en-US" sz="1600" kern="1200" dirty="0"/>
            <a:t>Use a paddle or an oar that is sized specifically for you</a:t>
          </a:r>
        </a:p>
        <a:p>
          <a:pPr marL="171450" lvl="1" indent="-171450" algn="l" defTabSz="711200">
            <a:lnSpc>
              <a:spcPct val="90000"/>
            </a:lnSpc>
            <a:spcBef>
              <a:spcPct val="0"/>
            </a:spcBef>
            <a:spcAft>
              <a:spcPct val="20000"/>
            </a:spcAft>
            <a:buChar char="••"/>
          </a:pPr>
          <a:r>
            <a:rPr lang="en-US" sz="1600" kern="1200" dirty="0"/>
            <a:t>Dress in breathable layers and wear shoes</a:t>
          </a:r>
        </a:p>
        <a:p>
          <a:pPr marL="171450" lvl="1" indent="-171450" algn="l" defTabSz="711200">
            <a:lnSpc>
              <a:spcPct val="90000"/>
            </a:lnSpc>
            <a:spcBef>
              <a:spcPct val="0"/>
            </a:spcBef>
            <a:spcAft>
              <a:spcPct val="20000"/>
            </a:spcAft>
            <a:buChar char="••"/>
          </a:pPr>
          <a:r>
            <a:rPr lang="en-US" sz="1600" kern="1200" dirty="0"/>
            <a:t>Ensure you have the proper gear for the paddling you are doing</a:t>
          </a:r>
        </a:p>
      </dsp:txBody>
      <dsp:txXfrm>
        <a:off x="0" y="1161413"/>
        <a:ext cx="8647043" cy="26435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1407" tIns="45703" rIns="91407" bIns="45703"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1081" y="1"/>
            <a:ext cx="3037735" cy="464503"/>
          </a:xfrm>
          <a:prstGeom prst="rect">
            <a:avLst/>
          </a:prstGeom>
        </p:spPr>
        <p:txBody>
          <a:bodyPr vert="horz" lIns="91407" tIns="45703" rIns="91407" bIns="45703" rtlCol="0"/>
          <a:lstStyle>
            <a:lvl1pPr algn="r" eaLnBrk="1" hangingPunct="1">
              <a:defRPr sz="1200">
                <a:latin typeface="Arial" charset="0"/>
              </a:defRPr>
            </a:lvl1pPr>
          </a:lstStyle>
          <a:p>
            <a:pPr>
              <a:defRPr/>
            </a:pPr>
            <a:fld id="{16CF527D-DE92-4BB0-9CAA-8C0B5E5AE367}" type="datetimeFigureOut">
              <a:rPr lang="en-US"/>
              <a:pPr>
                <a:defRPr/>
              </a:pPr>
              <a:t>5/19/2020</a:t>
            </a:fld>
            <a:endParaRPr lang="en-US" dirty="0"/>
          </a:p>
        </p:txBody>
      </p:sp>
      <p:sp>
        <p:nvSpPr>
          <p:cNvPr id="4" name="Footer Placeholder 3"/>
          <p:cNvSpPr>
            <a:spLocks noGrp="1"/>
          </p:cNvSpPr>
          <p:nvPr>
            <p:ph type="ftr" sz="quarter" idx="2"/>
          </p:nvPr>
        </p:nvSpPr>
        <p:spPr>
          <a:xfrm>
            <a:off x="1" y="8830313"/>
            <a:ext cx="3037735" cy="464503"/>
          </a:xfrm>
          <a:prstGeom prst="rect">
            <a:avLst/>
          </a:prstGeom>
        </p:spPr>
        <p:txBody>
          <a:bodyPr vert="horz" lIns="91407" tIns="45703" rIns="91407" bIns="45703"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1081" y="8830313"/>
            <a:ext cx="3037735" cy="464503"/>
          </a:xfrm>
          <a:prstGeom prst="rect">
            <a:avLst/>
          </a:prstGeom>
        </p:spPr>
        <p:txBody>
          <a:bodyPr vert="horz" wrap="square" lIns="91407" tIns="45703" rIns="91407" bIns="45703" numCol="1" anchor="b" anchorCtr="0" compatLnSpc="1">
            <a:prstTxWarp prst="textNoShape">
              <a:avLst/>
            </a:prstTxWarp>
          </a:bodyPr>
          <a:lstStyle>
            <a:lvl1pPr algn="r" eaLnBrk="1" hangingPunct="1">
              <a:defRPr sz="1200"/>
            </a:lvl1pPr>
          </a:lstStyle>
          <a:p>
            <a:fld id="{60F36851-6174-4498-8CF6-44FC748803EB}" type="slidenum">
              <a:rPr lang="en-US" altLang="en-US"/>
              <a:pPr/>
              <a:t>‹#›</a:t>
            </a:fld>
            <a:endParaRPr lang="en-US" altLang="en-US" dirty="0"/>
          </a:p>
        </p:txBody>
      </p:sp>
    </p:spTree>
    <p:extLst>
      <p:ext uri="{BB962C8B-B14F-4D97-AF65-F5344CB8AC3E}">
        <p14:creationId xmlns:p14="http://schemas.microsoft.com/office/powerpoint/2010/main" val="1702691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3145" tIns="46572" rIns="93145" bIns="46572"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1081" y="1"/>
            <a:ext cx="3037735" cy="464503"/>
          </a:xfrm>
          <a:prstGeom prst="rect">
            <a:avLst/>
          </a:prstGeom>
        </p:spPr>
        <p:txBody>
          <a:bodyPr vert="horz" lIns="93145" tIns="46572" rIns="93145" bIns="46572" rtlCol="0"/>
          <a:lstStyle>
            <a:lvl1pPr algn="r" eaLnBrk="1" hangingPunct="1">
              <a:defRPr sz="1200">
                <a:latin typeface="Arial" charset="0"/>
              </a:defRPr>
            </a:lvl1pPr>
          </a:lstStyle>
          <a:p>
            <a:pPr>
              <a:defRPr/>
            </a:pPr>
            <a:fld id="{BA7DFB10-3958-4028-B4C6-E6D25CF69F7E}" type="datetimeFigureOut">
              <a:rPr lang="en-US"/>
              <a:pPr>
                <a:defRPr/>
              </a:pPr>
              <a:t>5/19/2020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5" tIns="46572" rIns="93145" bIns="46572" rtlCol="0" anchor="ctr"/>
          <a:lstStyle/>
          <a:p>
            <a:pPr lvl="0"/>
            <a:endParaRPr lang="en-US" noProof="0" dirty="0"/>
          </a:p>
        </p:txBody>
      </p:sp>
      <p:sp>
        <p:nvSpPr>
          <p:cNvPr id="5" name="Notes Placeholder 4"/>
          <p:cNvSpPr>
            <a:spLocks noGrp="1"/>
          </p:cNvSpPr>
          <p:nvPr>
            <p:ph type="body" sz="quarter" idx="3"/>
          </p:nvPr>
        </p:nvSpPr>
        <p:spPr>
          <a:xfrm>
            <a:off x="701994" y="4416742"/>
            <a:ext cx="5606418" cy="4182112"/>
          </a:xfrm>
          <a:prstGeom prst="rect">
            <a:avLst/>
          </a:prstGeom>
        </p:spPr>
        <p:txBody>
          <a:bodyPr vert="horz" lIns="93145" tIns="46572" rIns="93145" bIns="4657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313"/>
            <a:ext cx="3037735" cy="464503"/>
          </a:xfrm>
          <a:prstGeom prst="rect">
            <a:avLst/>
          </a:prstGeom>
        </p:spPr>
        <p:txBody>
          <a:bodyPr vert="horz" lIns="93145" tIns="46572" rIns="93145" bIns="46572"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1081" y="8830313"/>
            <a:ext cx="3037735" cy="464503"/>
          </a:xfrm>
          <a:prstGeom prst="rect">
            <a:avLst/>
          </a:prstGeom>
        </p:spPr>
        <p:txBody>
          <a:bodyPr vert="horz" wrap="square" lIns="93145" tIns="46572" rIns="93145" bIns="46572" numCol="1" anchor="b" anchorCtr="0" compatLnSpc="1">
            <a:prstTxWarp prst="textNoShape">
              <a:avLst/>
            </a:prstTxWarp>
          </a:bodyPr>
          <a:lstStyle>
            <a:lvl1pPr algn="r" eaLnBrk="1" hangingPunct="1">
              <a:defRPr sz="1200"/>
            </a:lvl1pPr>
          </a:lstStyle>
          <a:p>
            <a:fld id="{41148E60-8377-41BE-8D31-6C78420D4E9A}" type="slidenum">
              <a:rPr lang="en-US" altLang="en-US"/>
              <a:pPr/>
              <a:t>‹#›</a:t>
            </a:fld>
            <a:endParaRPr lang="en-US" altLang="en-US" dirty="0"/>
          </a:p>
        </p:txBody>
      </p:sp>
    </p:spTree>
    <p:extLst>
      <p:ext uri="{BB962C8B-B14F-4D97-AF65-F5344CB8AC3E}">
        <p14:creationId xmlns:p14="http://schemas.microsoft.com/office/powerpoint/2010/main" val="665069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this year’s Critical Days of Summer are Memorial Day (29 May 2018) to Labor Day (4 September 2018) the safety topics/training covered in this presentation are applicable year-round. </a:t>
            </a:r>
          </a:p>
          <a:p>
            <a:r>
              <a:rPr lang="en-US" baseline="0" dirty="0"/>
              <a:t>The Navy and Marine Corps are global, but the vast majority of you are in the Northern Hemisphere Temperate Zone during the best time to be out in the weather from:  Memorial Day to Labor Day.</a:t>
            </a:r>
          </a:p>
          <a:p>
            <a:r>
              <a:rPr lang="en-US" baseline="0" dirty="0"/>
              <a:t>These days are our Critical Days of Summer.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2</a:t>
            </a:fld>
            <a:endParaRPr lang="en-US"/>
          </a:p>
        </p:txBody>
      </p:sp>
    </p:spTree>
    <p:extLst>
      <p:ext uri="{BB962C8B-B14F-4D97-AF65-F5344CB8AC3E}">
        <p14:creationId xmlns:p14="http://schemas.microsoft.com/office/powerpoint/2010/main" val="423807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are military you must comply with AFI91-207 at all times, on and off base!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94BD9A-BB88-400E-B70D-4CD98B756FF8}" type="slidenum">
              <a:rPr lang="en-US" altLang="es-MX" smtClean="0"/>
              <a:pPr>
                <a:spcBef>
                  <a:spcPct val="0"/>
                </a:spcBef>
              </a:pPr>
              <a:t>25</a:t>
            </a:fld>
            <a:endParaRPr lang="en-US" altLang="es-MX"/>
          </a:p>
        </p:txBody>
      </p:sp>
    </p:spTree>
    <p:extLst>
      <p:ext uri="{BB962C8B-B14F-4D97-AF65-F5344CB8AC3E}">
        <p14:creationId xmlns:p14="http://schemas.microsoft.com/office/powerpoint/2010/main" val="244751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4249EF7D-7E50-45FD-82AC-5DFCC4C370C5}" type="slidenum">
              <a:rPr lang="en-US" smtClean="0"/>
              <a:pPr/>
              <a:t>28</a:t>
            </a:fld>
            <a:endParaRPr lang="en-US" dirty="0"/>
          </a:p>
        </p:txBody>
      </p:sp>
    </p:spTree>
    <p:extLst>
      <p:ext uri="{BB962C8B-B14F-4D97-AF65-F5344CB8AC3E}">
        <p14:creationId xmlns:p14="http://schemas.microsoft.com/office/powerpoint/2010/main" val="401025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9EF7D-7E50-45FD-82AC-5DFCC4C370C5}" type="slidenum">
              <a:rPr lang="en-US" smtClean="0"/>
              <a:pPr/>
              <a:t>29</a:t>
            </a:fld>
            <a:endParaRPr lang="en-US" dirty="0"/>
          </a:p>
        </p:txBody>
      </p:sp>
    </p:spTree>
    <p:extLst>
      <p:ext uri="{BB962C8B-B14F-4D97-AF65-F5344CB8AC3E}">
        <p14:creationId xmlns:p14="http://schemas.microsoft.com/office/powerpoint/2010/main" val="28336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3</a:t>
            </a:fld>
            <a:endParaRPr lang="en-US"/>
          </a:p>
        </p:txBody>
      </p:sp>
    </p:spTree>
    <p:extLst>
      <p:ext uri="{BB962C8B-B14F-4D97-AF65-F5344CB8AC3E}">
        <p14:creationId xmlns:p14="http://schemas.microsoft.com/office/powerpoint/2010/main" val="198758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Looking at last year’s presentation and the coinciding bar graph</a:t>
            </a:r>
            <a:r>
              <a:rPr lang="en-US" baseline="0" dirty="0"/>
              <a:t> one would observe a shift in numbers in the various categories</a:t>
            </a:r>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4</a:t>
            </a:fld>
            <a:endParaRPr lang="en-US"/>
          </a:p>
        </p:txBody>
      </p:sp>
    </p:spTree>
    <p:extLst>
      <p:ext uri="{BB962C8B-B14F-4D97-AF65-F5344CB8AC3E}">
        <p14:creationId xmlns:p14="http://schemas.microsoft.com/office/powerpoint/2010/main" val="420045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5</a:t>
            </a:fld>
            <a:endParaRPr lang="en-US"/>
          </a:p>
        </p:txBody>
      </p:sp>
    </p:spTree>
    <p:extLst>
      <p:ext uri="{BB962C8B-B14F-4D97-AF65-F5344CB8AC3E}">
        <p14:creationId xmlns:p14="http://schemas.microsoft.com/office/powerpoint/2010/main" val="332589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From FY13-18 the Navy lost an average of </a:t>
            </a:r>
            <a:r>
              <a:rPr lang="en-US" altLang="en-US" dirty="0">
                <a:solidFill>
                  <a:srgbClr val="FF0000"/>
                </a:solidFill>
              </a:rPr>
              <a:t>13</a:t>
            </a:r>
            <a:r>
              <a:rPr lang="en-US" altLang="en-US" dirty="0"/>
              <a:t> Sailors in off-duty mishaps.  </a:t>
            </a:r>
          </a:p>
          <a:p>
            <a:r>
              <a:rPr lang="en-US" altLang="en-US" dirty="0"/>
              <a:t>That’s 26 less than the number of Service Members lost to on-duty mishaps.  </a:t>
            </a:r>
          </a:p>
          <a:p>
            <a:r>
              <a:rPr lang="en-US" altLang="en-US" dirty="0"/>
              <a:t>If we continue to take unacceptable risk in our off-duty activities, we can expect to lose another 13 Sailors this fiscal year.  </a:t>
            </a:r>
          </a:p>
          <a:p>
            <a:endParaRPr lang="en-US" altLang="en-US" dirty="0"/>
          </a:p>
          <a:p>
            <a:r>
              <a:rPr lang="en-US" altLang="en-US" dirty="0"/>
              <a:t>But you can help change that outcome.</a:t>
            </a:r>
          </a:p>
          <a:p>
            <a:endParaRPr lang="en-US" altLang="en-US" dirty="0"/>
          </a:p>
        </p:txBody>
      </p:sp>
      <p:sp>
        <p:nvSpPr>
          <p:cNvPr id="4" name="Slide Number Placeholder 3"/>
          <p:cNvSpPr>
            <a:spLocks noGrp="1"/>
          </p:cNvSpPr>
          <p:nvPr>
            <p:ph type="sldNum" sz="quarter" idx="10"/>
          </p:nvPr>
        </p:nvSpPr>
        <p:spPr/>
        <p:txBody>
          <a:bodyPr/>
          <a:lstStyle/>
          <a:p>
            <a:fld id="{BF1387E1-4EE7-4128-A3D8-A4DE5A897F00}" type="slidenum">
              <a:rPr lang="en-US" smtClean="0"/>
              <a:t>6</a:t>
            </a:fld>
            <a:endParaRPr lang="en-US"/>
          </a:p>
        </p:txBody>
      </p:sp>
    </p:spTree>
    <p:extLst>
      <p:ext uri="{BB962C8B-B14F-4D97-AF65-F5344CB8AC3E}">
        <p14:creationId xmlns:p14="http://schemas.microsoft.com/office/powerpoint/2010/main" val="275347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you will see throughout this presentation, alcohol is common denominator in off-duty mishaps.  Since FY14, there have been nearly 78 off-duty mishaps in the </a:t>
            </a:r>
            <a:r>
              <a:rPr lang="en-US" altLang="en-US" dirty="0">
                <a:solidFill>
                  <a:srgbClr val="FF0000"/>
                </a:solidFill>
              </a:rPr>
              <a:t>Navy </a:t>
            </a:r>
            <a:r>
              <a:rPr lang="en-US" altLang="en-US" dirty="0"/>
              <a:t>where alcohol use was confirmed or suspected.  Alcohol consumption slows your reaction time and, as you are all well aware, impair both your judgement and your vision.  All these factors can lead to a mishap.</a:t>
            </a:r>
          </a:p>
          <a:p>
            <a:endParaRPr lang="en-US" altLang="en-US" dirty="0"/>
          </a:p>
          <a:p>
            <a:r>
              <a:rPr lang="en-US" altLang="en-US" dirty="0"/>
              <a:t>Most alcohol-related mishaps involve private motor vehicles, both the two-wheeled and four-wheel variety. Each year Naval personnel die while handling weapons, boating, swimming, fishing, and participating in other activities while consuming alcohol.  We are going to take a look at each activity that often results in off-duty fatalities.  Let’s begin with water-related activities.</a:t>
            </a:r>
          </a:p>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1363" indent="-284163">
              <a:defRPr>
                <a:solidFill>
                  <a:schemeClr val="tx1"/>
                </a:solidFill>
                <a:latin typeface="Century Gothic" panose="020B0502020202020204" pitchFamily="34" charset="0"/>
              </a:defRPr>
            </a:lvl2pPr>
            <a:lvl3pPr marL="1139825" indent="-227013">
              <a:defRPr>
                <a:solidFill>
                  <a:schemeClr val="tx1"/>
                </a:solidFill>
                <a:latin typeface="Century Gothic" panose="020B0502020202020204" pitchFamily="34" charset="0"/>
              </a:defRPr>
            </a:lvl3pPr>
            <a:lvl4pPr marL="1597025" indent="-227013">
              <a:defRPr>
                <a:solidFill>
                  <a:schemeClr val="tx1"/>
                </a:solidFill>
                <a:latin typeface="Century Gothic" panose="020B0502020202020204" pitchFamily="34" charset="0"/>
              </a:defRPr>
            </a:lvl4pPr>
            <a:lvl5pPr marL="2052638" indent="-227013">
              <a:defRPr>
                <a:solidFill>
                  <a:schemeClr val="tx1"/>
                </a:solidFill>
                <a:latin typeface="Century Gothic" panose="020B0502020202020204" pitchFamily="34" charset="0"/>
              </a:defRPr>
            </a:lvl5pPr>
            <a:lvl6pPr marL="2509838" indent="-227013" defTabSz="457200" eaLnBrk="0" fontAlgn="base" hangingPunct="0">
              <a:spcBef>
                <a:spcPct val="0"/>
              </a:spcBef>
              <a:spcAft>
                <a:spcPct val="0"/>
              </a:spcAft>
              <a:defRPr>
                <a:solidFill>
                  <a:schemeClr val="tx1"/>
                </a:solidFill>
                <a:latin typeface="Century Gothic" panose="020B0502020202020204" pitchFamily="34" charset="0"/>
              </a:defRPr>
            </a:lvl6pPr>
            <a:lvl7pPr marL="2967038" indent="-227013" defTabSz="457200" eaLnBrk="0" fontAlgn="base" hangingPunct="0">
              <a:spcBef>
                <a:spcPct val="0"/>
              </a:spcBef>
              <a:spcAft>
                <a:spcPct val="0"/>
              </a:spcAft>
              <a:defRPr>
                <a:solidFill>
                  <a:schemeClr val="tx1"/>
                </a:solidFill>
                <a:latin typeface="Century Gothic" panose="020B0502020202020204" pitchFamily="34" charset="0"/>
              </a:defRPr>
            </a:lvl7pPr>
            <a:lvl8pPr marL="3424238" indent="-227013" defTabSz="457200" eaLnBrk="0" fontAlgn="base" hangingPunct="0">
              <a:spcBef>
                <a:spcPct val="0"/>
              </a:spcBef>
              <a:spcAft>
                <a:spcPct val="0"/>
              </a:spcAft>
              <a:defRPr>
                <a:solidFill>
                  <a:schemeClr val="tx1"/>
                </a:solidFill>
                <a:latin typeface="Century Gothic" panose="020B0502020202020204" pitchFamily="34" charset="0"/>
              </a:defRPr>
            </a:lvl8pPr>
            <a:lvl9pPr marL="3881438" indent="-227013"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0BC0FB9-FEB1-434D-9EEC-C62BAC21C542}"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31177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tragedies due to distracted driving, motorists are urged to:</a:t>
            </a:r>
          </a:p>
          <a:p>
            <a:r>
              <a:rPr lang="en-US" dirty="0"/>
              <a:t> •Turn off electronic devices and put them out of reach before starting to drive.</a:t>
            </a:r>
          </a:p>
          <a:p>
            <a:r>
              <a:rPr lang="en-US" dirty="0"/>
              <a:t> •Be good role models for young drivers and set a good example. Talk with your teens about responsible driving.</a:t>
            </a:r>
          </a:p>
          <a:p>
            <a:r>
              <a:rPr lang="en-US" dirty="0"/>
              <a:t> •Speak up when you are a passenger and your driver uses an electronic device while driving. Offer to make the call for the driver, so his or her full attention stays on the driving task.</a:t>
            </a:r>
          </a:p>
          <a:p>
            <a:r>
              <a:rPr lang="en-US" dirty="0"/>
              <a:t> •Always wear your seat belt. Seat belts are the best defense against unsafe drivers.</a:t>
            </a:r>
          </a:p>
          <a:p>
            <a:endParaRPr lang="en-US" dirty="0"/>
          </a:p>
          <a:p>
            <a:r>
              <a:rPr lang="en-US" dirty="0"/>
              <a:t>Currently, 47 states, DC, Puerto Rico, Guam, and the U.S. Virgin Islands ban text messaging for all drivers. All but four have primary enforcement laws - an officer may cite a driver for using a hand-held cell phone without any other traffic offense taking place and be given a fine. Fifteen states, DC, Puerto Rico, Guam, and the U.S. Virgin Islands prohibit all drivers from using hand-held cell phones while driving. Important to note: 38 states and DC ban all cell phone use by novice drivers, and 20 states and DC prohibit it for school bus drivers. </a:t>
            </a:r>
          </a:p>
          <a:p>
            <a:endParaRPr lang="en-US" dirty="0"/>
          </a:p>
          <a:p>
            <a:endParaRPr lang="en-US" dirty="0"/>
          </a:p>
          <a:p>
            <a:r>
              <a:rPr lang="en-US" dirty="0"/>
              <a:t>Sources: https://www.nhtsa.gov/risky-driving/distracted-driving </a:t>
            </a:r>
          </a:p>
        </p:txBody>
      </p:sp>
      <p:sp>
        <p:nvSpPr>
          <p:cNvPr id="4" name="Slide Number Placeholder 3"/>
          <p:cNvSpPr>
            <a:spLocks noGrp="1"/>
          </p:cNvSpPr>
          <p:nvPr>
            <p:ph type="sldNum" sz="quarter" idx="10"/>
          </p:nvPr>
        </p:nvSpPr>
        <p:spPr/>
        <p:txBody>
          <a:bodyPr/>
          <a:lstStyle/>
          <a:p>
            <a:fld id="{BF1387E1-4EE7-4128-A3D8-A4DE5A897F00}" type="slidenum">
              <a:rPr lang="en-US" smtClean="0"/>
              <a:t>22</a:t>
            </a:fld>
            <a:endParaRPr lang="en-US"/>
          </a:p>
        </p:txBody>
      </p:sp>
    </p:spTree>
    <p:extLst>
      <p:ext uri="{BB962C8B-B14F-4D97-AF65-F5344CB8AC3E}">
        <p14:creationId xmlns:p14="http://schemas.microsoft.com/office/powerpoint/2010/main" val="414724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new NHTSA data shows that at least 3,450 people were killed in motor vehicle crashes involving distracted drivers, including those who were texting and driving. Key statistical findings in NHTSA’s new 2016 Distracted Driving Research Note and Teen Distracted Driver Fact Sheet include:</a:t>
            </a:r>
          </a:p>
          <a:p>
            <a:r>
              <a:rPr lang="en-US" dirty="0"/>
              <a:t> •Nine percent of fatal crashes in 2016 were reported as distraction-affected crashes.</a:t>
            </a:r>
          </a:p>
          <a:p>
            <a:r>
              <a:rPr lang="en-US" dirty="0"/>
              <a:t> •Six percent of all drivers involved in fatal crashes were reported as distracted at the time of the crash.  </a:t>
            </a:r>
          </a:p>
          <a:p>
            <a:r>
              <a:rPr lang="en-US" dirty="0"/>
              <a:t> •Nine percent of drivers 15 to 19 years old involved in fatal crashes were reported as distracted. This age group has the largest proportion of drivers who were distracted at the times of the fatal crashes.</a:t>
            </a:r>
          </a:p>
          <a:p>
            <a:r>
              <a:rPr lang="en-US" dirty="0"/>
              <a:t> •In 2016, there were 562 non-occupants (pedestrians, bicyclists, and others) killed in distraction-affected crashes.</a:t>
            </a:r>
          </a:p>
          <a:p>
            <a:r>
              <a:rPr lang="en-US" dirty="0"/>
              <a:t> •In 2016, 70 percent of the distracted drivers in fatal crashes were male, as compared to 74 percent of drivers in all fatal crashes.</a:t>
            </a:r>
          </a:p>
          <a:p>
            <a:r>
              <a:rPr lang="en-US" dirty="0"/>
              <a:t> •Hand-held cell phone use while driving is highest among 15- to 29-year-old drivers. </a:t>
            </a:r>
          </a:p>
          <a:p>
            <a:r>
              <a:rPr lang="en-US" dirty="0"/>
              <a:t> •Female drivers with a cell phone have been more likely to be involved in fatal distracted-driving crashes as compared to male drivers every year since 2012.</a:t>
            </a:r>
          </a:p>
          <a:p>
            <a:endParaRPr lang="en-US" dirty="0"/>
          </a:p>
          <a:p>
            <a:r>
              <a:rPr lang="en-US" dirty="0"/>
              <a:t>Sources: https://www.nhtsa.gov/press-releases/us-dot-and-nhtsa-kick-5th-annual-u-drive-u-text-u-pay-campaign </a:t>
            </a:r>
          </a:p>
        </p:txBody>
      </p:sp>
      <p:sp>
        <p:nvSpPr>
          <p:cNvPr id="4" name="Slide Number Placeholder 3"/>
          <p:cNvSpPr>
            <a:spLocks noGrp="1"/>
          </p:cNvSpPr>
          <p:nvPr>
            <p:ph type="sldNum" sz="quarter" idx="10"/>
          </p:nvPr>
        </p:nvSpPr>
        <p:spPr/>
        <p:txBody>
          <a:bodyPr/>
          <a:lstStyle/>
          <a:p>
            <a:fld id="{BF1387E1-4EE7-4128-A3D8-A4DE5A897F00}" type="slidenum">
              <a:rPr lang="en-US" smtClean="0"/>
              <a:t>23</a:t>
            </a:fld>
            <a:endParaRPr lang="en-US"/>
          </a:p>
        </p:txBody>
      </p:sp>
    </p:spTree>
    <p:extLst>
      <p:ext uri="{BB962C8B-B14F-4D97-AF65-F5344CB8AC3E}">
        <p14:creationId xmlns:p14="http://schemas.microsoft.com/office/powerpoint/2010/main" val="70717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Always plan ahead prior to travel and consider the weather, road conditions, and traffic as factors when traveling.  </a:t>
            </a:r>
          </a:p>
          <a:p>
            <a:r>
              <a:rPr lang="en-US" altLang="en-US" dirty="0"/>
              <a:t>All these conditions impact your ability to fight fatigue as well as it may take longer than you thought to arrive at your destination.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133AB6E0-281F-48E4-B1EE-621AAB58A416}" type="slidenum">
              <a:rPr lang="en-US" altLang="en-US"/>
              <a:pPr>
                <a:spcBef>
                  <a:spcPct val="0"/>
                </a:spcBef>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1F738EE-0969-43CD-A125-F6FC17FEEE2E}" type="slidenum">
              <a:rPr lang="en-US" altLang="en-US" smtClean="0"/>
              <a:pPr/>
              <a:t>‹#›</a:t>
            </a:fld>
            <a:endParaRPr lang="en-US" alt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C9D3A-5CE8-4781-B32B-F84764201A08}"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FA1FE-999B-422C-A3C3-8BD39C7392E8}" type="slidenum">
              <a:rPr lang="en-US" altLang="en-US" smtClean="0"/>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86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44475-9E5A-41CA-83C1-EBF012408FEF}"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6EAF00EC-CD44-498C-ADAC-E073B6FC38AF}" type="slidenum">
              <a:rPr lang="en-US" altLang="en-US" smtClean="0"/>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1B1C6-D096-4031-9FBD-4268B67499D5}"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2D9C25-DA01-4062-BD5E-4BE3F6AE7095}" type="slidenum">
              <a:rPr lang="en-US" altLang="en-US" smtClean="0"/>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A35B21-0EE4-47E9-A3D8-F01800E5C9FB}"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2D05D-6C0D-4381-B20F-5A1A32AFE80F}"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DD2166-1B5F-4F71-B4F9-C3E55D827B1E}" type="slidenum">
              <a:rPr lang="en-US" altLang="en-US" smtClean="0"/>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BFFA9A-FCD3-491B-8F06-22B488071F14}"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49B15-90BD-4C8F-9DAD-285815B020F8}" type="slidenum">
              <a:rPr lang="en-US" altLang="en-US" smtClean="0"/>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3BFFA9A-FCD3-491B-8F06-22B488071F14}" type="datetimeFigureOut">
              <a:rPr lang="en-US" smtClean="0"/>
              <a:t>5/19/2020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9F15C0E-556A-4D46-A120-ED37BC0C8379}" type="slidenum">
              <a:rPr lang="en-US" altLang="en-US" smtClean="0"/>
              <a:pPr/>
              <a:t>‹#›</a:t>
            </a:fld>
            <a:endParaRPr lang="en-US" altLang="en-US" dirty="0"/>
          </a:p>
        </p:txBody>
      </p:sp>
      <p:sp>
        <p:nvSpPr>
          <p:cNvPr id="7" name="Freeform 6"/>
          <p:cNvSpPr>
            <a:spLocks/>
          </p:cNvSpPr>
          <p:nvPr userDrawn="1"/>
        </p:nvSpPr>
        <p:spPr bwMode="auto">
          <a:xfrm>
            <a:off x="311150" y="228600"/>
            <a:ext cx="8604250" cy="1612900"/>
          </a:xfrm>
          <a:custGeom>
            <a:avLst/>
            <a:gdLst>
              <a:gd name="T0" fmla="*/ 0 w 1944"/>
              <a:gd name="T1" fmla="*/ 0 h 493"/>
              <a:gd name="T2" fmla="*/ 0 w 1944"/>
              <a:gd name="T3" fmla="*/ 2147483646 h 493"/>
              <a:gd name="T4" fmla="*/ 2147483646 w 1944"/>
              <a:gd name="T5" fmla="*/ 2147483646 h 493"/>
              <a:gd name="T6" fmla="*/ 2147483646 w 1944"/>
              <a:gd name="T7" fmla="*/ 0 h 493"/>
              <a:gd name="T8" fmla="*/ 0 w 1944"/>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gradFill rotWithShape="1">
            <a:gsLst>
              <a:gs pos="0">
                <a:srgbClr val="000080"/>
              </a:gs>
              <a:gs pos="100000">
                <a:srgbClr val="3366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8" name="Picture 14" descr="CNRSWLOGONO Bgrnd"/>
          <p:cNvPicPr>
            <a:picLocks noChangeAspect="1" noChangeArrowheads="1"/>
          </p:cNvPicPr>
          <p:nvPr userDrawn="1"/>
        </p:nvPicPr>
        <p:blipFill>
          <a:blip r:embed="rId14">
            <a:extLst>
              <a:ext uri="{28A0092B-C50C-407E-A947-70E740481C1C}">
                <a14:useLocalDpi xmlns:a14="http://schemas.microsoft.com/office/drawing/2010/main" val="0"/>
              </a:ext>
            </a:extLst>
          </a:blip>
          <a:srcRect l="33261" t="28799" r="31305" b="20000"/>
          <a:stretch>
            <a:fillRect/>
          </a:stretch>
        </p:blipFill>
        <p:spPr bwMode="auto">
          <a:xfrm>
            <a:off x="457200" y="269875"/>
            <a:ext cx="1206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6"/>
          <p:cNvSpPr>
            <a:spLocks/>
          </p:cNvSpPr>
          <p:nvPr userDrawn="1"/>
        </p:nvSpPr>
        <p:spPr bwMode="auto">
          <a:xfrm>
            <a:off x="317500" y="1292225"/>
            <a:ext cx="8591550" cy="512763"/>
          </a:xfrm>
          <a:custGeom>
            <a:avLst/>
            <a:gdLst>
              <a:gd name="T0" fmla="*/ 0 w 5412"/>
              <a:gd name="T1" fmla="*/ 2147483646 h 323"/>
              <a:gd name="T2" fmla="*/ 2147483646 w 5412"/>
              <a:gd name="T3" fmla="*/ 2147483646 h 323"/>
              <a:gd name="T4" fmla="*/ 0 60000 65536"/>
              <a:gd name="T5" fmla="*/ 0 60000 65536"/>
            </a:gdLst>
            <a:ahLst/>
            <a:cxnLst>
              <a:cxn ang="T4">
                <a:pos x="T0" y="T1"/>
              </a:cxn>
              <a:cxn ang="T5">
                <a:pos x="T2" y="T3"/>
              </a:cxn>
            </a:cxnLst>
            <a:rect l="0" t="0" r="r" b="b"/>
            <a:pathLst>
              <a:path w="5412" h="323">
                <a:moveTo>
                  <a:pt x="0" y="323"/>
                </a:moveTo>
                <a:cubicBezTo>
                  <a:pt x="2071" y="0"/>
                  <a:pt x="4044" y="62"/>
                  <a:pt x="5412" y="162"/>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17"/>
          <p:cNvSpPr>
            <a:spLocks/>
          </p:cNvSpPr>
          <p:nvPr userDrawn="1"/>
        </p:nvSpPr>
        <p:spPr bwMode="auto">
          <a:xfrm>
            <a:off x="844550" y="1266825"/>
            <a:ext cx="8061325" cy="508000"/>
          </a:xfrm>
          <a:custGeom>
            <a:avLst/>
            <a:gdLst>
              <a:gd name="T0" fmla="*/ 0 w 5078"/>
              <a:gd name="T1" fmla="*/ 2147483646 h 320"/>
              <a:gd name="T2" fmla="*/ 2147483646 w 5078"/>
              <a:gd name="T3" fmla="*/ 2147483646 h 320"/>
              <a:gd name="T4" fmla="*/ 0 60000 65536"/>
              <a:gd name="T5" fmla="*/ 0 60000 65536"/>
            </a:gdLst>
            <a:ahLst/>
            <a:cxnLst>
              <a:cxn ang="T4">
                <a:pos x="T0" y="T1"/>
              </a:cxn>
              <a:cxn ang="T5">
                <a:pos x="T2" y="T3"/>
              </a:cxn>
            </a:cxnLst>
            <a:rect l="0" t="0" r="r" b="b"/>
            <a:pathLst>
              <a:path w="5078" h="320">
                <a:moveTo>
                  <a:pt x="0" y="320"/>
                </a:moveTo>
                <a:cubicBezTo>
                  <a:pt x="1923" y="0"/>
                  <a:pt x="3777" y="40"/>
                  <a:pt x="5078" y="98"/>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18"/>
          <p:cNvSpPr>
            <a:spLocks/>
          </p:cNvSpPr>
          <p:nvPr userDrawn="1"/>
        </p:nvSpPr>
        <p:spPr bwMode="auto">
          <a:xfrm>
            <a:off x="314325" y="1204913"/>
            <a:ext cx="8594725" cy="563562"/>
          </a:xfrm>
          <a:custGeom>
            <a:avLst/>
            <a:gdLst>
              <a:gd name="T0" fmla="*/ 2147483646 w 5414"/>
              <a:gd name="T1" fmla="*/ 2147483646 h 355"/>
              <a:gd name="T2" fmla="*/ 0 w 5414"/>
              <a:gd name="T3" fmla="*/ 2147483646 h 355"/>
              <a:gd name="T4" fmla="*/ 0 60000 65536"/>
              <a:gd name="T5" fmla="*/ 0 60000 65536"/>
            </a:gdLst>
            <a:ahLst/>
            <a:cxnLst>
              <a:cxn ang="T4">
                <a:pos x="T0" y="T1"/>
              </a:cxn>
              <a:cxn ang="T5">
                <a:pos x="T2" y="T3"/>
              </a:cxn>
            </a:cxnLst>
            <a:rect l="0" t="0" r="r" b="b"/>
            <a:pathLst>
              <a:path w="5414" h="355">
                <a:moveTo>
                  <a:pt x="5414" y="131"/>
                </a:moveTo>
                <a:cubicBezTo>
                  <a:pt x="4031" y="52"/>
                  <a:pt x="2053" y="0"/>
                  <a:pt x="0" y="355"/>
                </a:cubicBezTo>
              </a:path>
            </a:pathLst>
          </a:custGeom>
          <a:noFill/>
          <a:ln w="6350">
            <a:solidFill>
              <a:srgbClr val="EFB32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19"/>
          <p:cNvSpPr>
            <a:spLocks/>
          </p:cNvSpPr>
          <p:nvPr userDrawn="1"/>
        </p:nvSpPr>
        <p:spPr bwMode="auto">
          <a:xfrm>
            <a:off x="317500" y="1249363"/>
            <a:ext cx="8591550" cy="558800"/>
          </a:xfrm>
          <a:custGeom>
            <a:avLst/>
            <a:gdLst>
              <a:gd name="T0" fmla="*/ 0 w 5412"/>
              <a:gd name="T1" fmla="*/ 2147483646 h 352"/>
              <a:gd name="T2" fmla="*/ 2147483646 w 5412"/>
              <a:gd name="T3" fmla="*/ 2147483646 h 352"/>
              <a:gd name="T4" fmla="*/ 0 60000 65536"/>
              <a:gd name="T5" fmla="*/ 0 60000 65536"/>
            </a:gdLst>
            <a:ahLst/>
            <a:cxnLst>
              <a:cxn ang="T4">
                <a:pos x="T0" y="T1"/>
              </a:cxn>
              <a:cxn ang="T5">
                <a:pos x="T2" y="T3"/>
              </a:cxn>
            </a:cxnLst>
            <a:rect l="0" t="0" r="r" b="b"/>
            <a:pathLst>
              <a:path w="5412" h="352">
                <a:moveTo>
                  <a:pt x="0" y="352"/>
                </a:moveTo>
                <a:cubicBezTo>
                  <a:pt x="2055" y="0"/>
                  <a:pt x="4029" y="74"/>
                  <a:pt x="5412" y="154"/>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20"/>
          <p:cNvSpPr>
            <a:spLocks/>
          </p:cNvSpPr>
          <p:nvPr userDrawn="1"/>
        </p:nvSpPr>
        <p:spPr bwMode="auto">
          <a:xfrm>
            <a:off x="2108200" y="1338263"/>
            <a:ext cx="6802438" cy="300037"/>
          </a:xfrm>
          <a:custGeom>
            <a:avLst/>
            <a:gdLst>
              <a:gd name="T0" fmla="*/ 0 w 4285"/>
              <a:gd name="T1" fmla="*/ 2147483646 h 189"/>
              <a:gd name="T2" fmla="*/ 2147483646 w 4285"/>
              <a:gd name="T3" fmla="*/ 2147483646 h 189"/>
              <a:gd name="T4" fmla="*/ 0 60000 65536"/>
              <a:gd name="T5" fmla="*/ 0 60000 65536"/>
            </a:gdLst>
            <a:ahLst/>
            <a:cxnLst>
              <a:cxn ang="T4">
                <a:pos x="T0" y="T1"/>
              </a:cxn>
              <a:cxn ang="T5">
                <a:pos x="T2" y="T3"/>
              </a:cxn>
            </a:cxnLst>
            <a:rect l="0" t="0" r="r" b="b"/>
            <a:pathLst>
              <a:path w="4285" h="189">
                <a:moveTo>
                  <a:pt x="0" y="189"/>
                </a:moveTo>
                <a:cubicBezTo>
                  <a:pt x="1625" y="0"/>
                  <a:pt x="2747" y="32"/>
                  <a:pt x="4285" y="146"/>
                </a:cubicBezTo>
              </a:path>
            </a:pathLst>
          </a:custGeom>
          <a:noFill/>
          <a:ln w="6350">
            <a:solidFill>
              <a:srgbClr val="EFB32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16"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45413" y="320675"/>
            <a:ext cx="10175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503"/>
            <a:ext cx="5486400" cy="927850"/>
          </a:xfrm>
        </p:spPr>
        <p:txBody>
          <a:bodyPr anchor="b">
            <a:noAutofit/>
          </a:bodyPr>
          <a:lstStyle/>
          <a:p>
            <a:r>
              <a:rPr lang="en-US" sz="2400" dirty="0">
                <a:solidFill>
                  <a:schemeClr val="bg1"/>
                </a:solidFill>
                <a:effectLst>
                  <a:outerShdw blurRad="38100" dist="38100" dir="2700000" algn="tl">
                    <a:srgbClr val="000000">
                      <a:alpha val="43137"/>
                    </a:srgbClr>
                  </a:outerShdw>
                </a:effectLst>
                <a:latin typeface="+mn-lt"/>
              </a:rPr>
              <a:t>2020 SUMMER SAFETY </a:t>
            </a:r>
            <a:r>
              <a:rPr lang="en-US" sz="2400" dirty="0" smtClean="0">
                <a:solidFill>
                  <a:schemeClr val="bg1"/>
                </a:solidFill>
                <a:effectLst>
                  <a:outerShdw blurRad="38100" dist="38100" dir="2700000" algn="tl">
                    <a:srgbClr val="000000">
                      <a:alpha val="43137"/>
                    </a:srgbClr>
                  </a:outerShdw>
                </a:effectLst>
                <a:latin typeface="+mn-lt"/>
              </a:rPr>
              <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DURING COVID-19</a:t>
            </a:r>
            <a:endParaRPr lang="en-US" sz="2400" b="1" dirty="0">
              <a:solidFill>
                <a:schemeClr val="bg1"/>
              </a:solidFill>
              <a:effectLst>
                <a:outerShdw blurRad="38100" dist="38100" dir="2700000" algn="tl">
                  <a:srgbClr val="000000">
                    <a:alpha val="43137"/>
                  </a:srgbClr>
                </a:outerShdw>
              </a:effectLst>
              <a:latin typeface="+mn-lt"/>
            </a:endParaRPr>
          </a:p>
        </p:txBody>
      </p:sp>
      <p:pic>
        <p:nvPicPr>
          <p:cNvPr id="5" name="Picture 4" descr="A picture containing sign, blue, can, food&#10;&#10;Description automatically generated">
            <a:extLst>
              <a:ext uri="{FF2B5EF4-FFF2-40B4-BE49-F238E27FC236}">
                <a16:creationId xmlns:a16="http://schemas.microsoft.com/office/drawing/2014/main" id="{A0F51C55-FA73-49EE-BED5-4C80A3DAD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9" y="1878433"/>
            <a:ext cx="6175513" cy="3082659"/>
          </a:xfrm>
          <a:prstGeom prst="rect">
            <a:avLst/>
          </a:prstGeom>
          <a:noFill/>
        </p:spPr>
      </p:pic>
      <p:sp>
        <p:nvSpPr>
          <p:cNvPr id="3" name="Subtitle 2"/>
          <p:cNvSpPr>
            <a:spLocks noGrp="1"/>
          </p:cNvSpPr>
          <p:nvPr>
            <p:ph type="body" sz="half" idx="2"/>
          </p:nvPr>
        </p:nvSpPr>
        <p:spPr>
          <a:xfrm>
            <a:off x="1802296" y="5187222"/>
            <a:ext cx="5486400" cy="1596887"/>
          </a:xfrm>
        </p:spPr>
        <p:txBody>
          <a:bodyPr>
            <a:noAutofit/>
          </a:bodyPr>
          <a:lstStyle/>
          <a:p>
            <a:r>
              <a:rPr lang="en-US" sz="2400" b="1" dirty="0">
                <a:effectLst>
                  <a:outerShdw blurRad="38100" dist="38100" dir="2700000" algn="tl">
                    <a:srgbClr val="000000">
                      <a:alpha val="43137"/>
                    </a:srgbClr>
                  </a:outerShdw>
                </a:effectLst>
              </a:rPr>
              <a:t>CRITICAL DAYS OF </a:t>
            </a:r>
          </a:p>
          <a:p>
            <a:r>
              <a:rPr lang="en-US" sz="2400" b="1" dirty="0">
                <a:effectLst>
                  <a:outerShdw blurRad="38100" dist="38100" dir="2700000" algn="tl">
                    <a:srgbClr val="000000">
                      <a:alpha val="43137"/>
                    </a:srgbClr>
                  </a:outerShdw>
                </a:effectLst>
              </a:rPr>
              <a:t>SUMMER PRESENTATION </a:t>
            </a:r>
            <a:endParaRPr lang="en-US" sz="2400" b="1" dirty="0" smtClean="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B85C2D06-1A67-4875-9E3B-D0DF6F7455E2}"/>
              </a:ext>
            </a:extLst>
          </p:cNvPr>
          <p:cNvSpPr/>
          <p:nvPr/>
        </p:nvSpPr>
        <p:spPr>
          <a:xfrm>
            <a:off x="3458817" y="0"/>
            <a:ext cx="2173358"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299647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9E873-56EB-4BFA-84AB-47B262D4E464}"/>
              </a:ext>
            </a:extLst>
          </p:cNvPr>
          <p:cNvSpPr>
            <a:spLocks noGrp="1"/>
          </p:cNvSpPr>
          <p:nvPr>
            <p:ph idx="1"/>
          </p:nvPr>
        </p:nvSpPr>
        <p:spPr>
          <a:xfrm>
            <a:off x="808613" y="1988172"/>
            <a:ext cx="7526773" cy="4624405"/>
          </a:xfrm>
        </p:spPr>
        <p:txBody>
          <a:bodyPr/>
          <a:lstStyle/>
          <a:p>
            <a:pPr marL="137160" indent="0">
              <a:buNone/>
            </a:pPr>
            <a:endParaRPr lang="en-US" dirty="0"/>
          </a:p>
        </p:txBody>
      </p:sp>
      <p:pic>
        <p:nvPicPr>
          <p:cNvPr id="4" name="Picture 5" descr="49082228_16771a6b38_m">
            <a:extLst>
              <a:ext uri="{FF2B5EF4-FFF2-40B4-BE49-F238E27FC236}">
                <a16:creationId xmlns:a16="http://schemas.microsoft.com/office/drawing/2014/main" id="{87382CAA-4B45-40C2-AFDE-EE1676689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14" y="1888360"/>
            <a:ext cx="7526774" cy="47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B359ED-34B9-455F-A145-AAD727EF41A6}"/>
              </a:ext>
            </a:extLst>
          </p:cNvPr>
          <p:cNvSpPr/>
          <p:nvPr/>
        </p:nvSpPr>
        <p:spPr>
          <a:xfrm>
            <a:off x="3626869" y="0"/>
            <a:ext cx="1925792"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95798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9D56AD7-BB88-41DE-A3B8-0FB328DF0EB8}"/>
              </a:ext>
            </a:extLst>
          </p:cNvPr>
          <p:cNvSpPr>
            <a:spLocks noGrp="1"/>
          </p:cNvSpPr>
          <p:nvPr>
            <p:ph idx="1"/>
          </p:nvPr>
        </p:nvSpPr>
        <p:spPr>
          <a:xfrm>
            <a:off x="1378226" y="1669774"/>
            <a:ext cx="7765773" cy="4883426"/>
          </a:xfrm>
        </p:spPr>
        <p:txBody>
          <a:bodyPr/>
          <a:lstStyle/>
          <a:p>
            <a:pPr marL="0" indent="0">
              <a:buNone/>
            </a:pPr>
            <a:r>
              <a:rPr lang="en-US" sz="1800" dirty="0"/>
              <a:t>Understand the local beach flags and signs for the area you are visiting. Warning signs can change state to state and sometimes county to county.</a:t>
            </a:r>
          </a:p>
          <a:p>
            <a:pPr marL="0" indent="0">
              <a:buNone/>
            </a:pPr>
            <a:endParaRPr lang="en-US" dirty="0"/>
          </a:p>
        </p:txBody>
      </p:sp>
      <p:pic>
        <p:nvPicPr>
          <p:cNvPr id="8" name="Picture 7" descr="A screenshot of a cell phone&#10;&#10;Description automatically generated">
            <a:extLst>
              <a:ext uri="{FF2B5EF4-FFF2-40B4-BE49-F238E27FC236}">
                <a16:creationId xmlns:a16="http://schemas.microsoft.com/office/drawing/2014/main" id="{D8C47FC0-6194-4E14-BD14-5A054CB1C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8" y="2375655"/>
            <a:ext cx="3711232" cy="4318536"/>
          </a:xfrm>
          <a:prstGeom prst="rect">
            <a:avLst/>
          </a:prstGeom>
        </p:spPr>
      </p:pic>
      <p:pic>
        <p:nvPicPr>
          <p:cNvPr id="12" name="Picture 11" descr="A close up of a sign&#10;&#10;Description automatically generated">
            <a:extLst>
              <a:ext uri="{FF2B5EF4-FFF2-40B4-BE49-F238E27FC236}">
                <a16:creationId xmlns:a16="http://schemas.microsoft.com/office/drawing/2014/main" id="{813EF7E0-0A20-4E69-9197-31DCBCB12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949" y="2375654"/>
            <a:ext cx="1518513" cy="2622085"/>
          </a:xfrm>
          <a:prstGeom prst="rect">
            <a:avLst/>
          </a:prstGeom>
        </p:spPr>
      </p:pic>
      <p:pic>
        <p:nvPicPr>
          <p:cNvPr id="14" name="Picture 13" descr="A close up of a sign&#10;&#10;Description automatically generated">
            <a:extLst>
              <a:ext uri="{FF2B5EF4-FFF2-40B4-BE49-F238E27FC236}">
                <a16:creationId xmlns:a16="http://schemas.microsoft.com/office/drawing/2014/main" id="{7D0B51D6-AEED-4F71-8E49-62C7E97DF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456" y="4997739"/>
            <a:ext cx="2928006" cy="1685344"/>
          </a:xfrm>
          <a:prstGeom prst="rect">
            <a:avLst/>
          </a:prstGeom>
        </p:spPr>
      </p:pic>
      <p:pic>
        <p:nvPicPr>
          <p:cNvPr id="16" name="Picture 15" descr="A sign on a rocky beach&#10;&#10;Description automatically generated">
            <a:extLst>
              <a:ext uri="{FF2B5EF4-FFF2-40B4-BE49-F238E27FC236}">
                <a16:creationId xmlns:a16="http://schemas.microsoft.com/office/drawing/2014/main" id="{1E7EC528-9932-4D3D-8F97-E4C684FDD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874" y="2375655"/>
            <a:ext cx="3405083" cy="1331492"/>
          </a:xfrm>
          <a:prstGeom prst="rect">
            <a:avLst/>
          </a:prstGeom>
        </p:spPr>
      </p:pic>
      <p:pic>
        <p:nvPicPr>
          <p:cNvPr id="18" name="Picture 17" descr="A group of people on a beach&#10;&#10;Description automatically generated">
            <a:extLst>
              <a:ext uri="{FF2B5EF4-FFF2-40B4-BE49-F238E27FC236}">
                <a16:creationId xmlns:a16="http://schemas.microsoft.com/office/drawing/2014/main" id="{37B90E73-8C85-49CD-8CC7-2E7457C7B7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8425" y="3707148"/>
            <a:ext cx="3405083" cy="1271940"/>
          </a:xfrm>
          <a:prstGeom prst="rect">
            <a:avLst/>
          </a:prstGeom>
        </p:spPr>
      </p:pic>
      <p:pic>
        <p:nvPicPr>
          <p:cNvPr id="20" name="Picture 19" descr="A sign on a pole&#10;&#10;Description automatically generated">
            <a:extLst>
              <a:ext uri="{FF2B5EF4-FFF2-40B4-BE49-F238E27FC236}">
                <a16:creationId xmlns:a16="http://schemas.microsoft.com/office/drawing/2014/main" id="{47AB3CDF-0BA4-4F23-A049-099967594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9770" y="4998890"/>
            <a:ext cx="2185987" cy="1695301"/>
          </a:xfrm>
          <a:prstGeom prst="rect">
            <a:avLst/>
          </a:prstGeom>
        </p:spPr>
      </p:pic>
      <p:sp>
        <p:nvSpPr>
          <p:cNvPr id="2" name="Rectangle 1">
            <a:extLst>
              <a:ext uri="{FF2B5EF4-FFF2-40B4-BE49-F238E27FC236}">
                <a16:creationId xmlns:a16="http://schemas.microsoft.com/office/drawing/2014/main" id="{6A6E82AB-FCFD-4D7B-9D72-4853705431CE}"/>
              </a:ext>
            </a:extLst>
          </p:cNvPr>
          <p:cNvSpPr/>
          <p:nvPr/>
        </p:nvSpPr>
        <p:spPr>
          <a:xfrm>
            <a:off x="3626869" y="0"/>
            <a:ext cx="2045061"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54773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99854" y="630148"/>
            <a:ext cx="4461164" cy="461665"/>
          </a:xfrm>
          <a:prstGeom prst="rect">
            <a:avLst/>
          </a:prstGeom>
          <a:noFill/>
          <a:ln>
            <a:noFill/>
          </a:ln>
          <a:effectLst/>
        </p:spPr>
        <p:txBody>
          <a:bodyPr wrap="square" rtlCol="0">
            <a:spAutoFit/>
          </a:bodyPr>
          <a:lstStyle/>
          <a:p>
            <a:pPr algn="ctr"/>
            <a:r>
              <a:rPr lang="en-US" sz="2400" b="1" dirty="0" smtClean="0">
                <a:solidFill>
                  <a:schemeClr val="bg1"/>
                </a:solidFill>
                <a:latin typeface="+mn-lt"/>
                <a:cs typeface="Lucida Sans Unicode" panose="020B0602030504020204" pitchFamily="34" charset="0"/>
              </a:rPr>
              <a:t>SURFING </a:t>
            </a:r>
            <a:endParaRPr lang="en-US" sz="2400" b="1" dirty="0">
              <a:solidFill>
                <a:schemeClr val="bg1"/>
              </a:solidFill>
              <a:latin typeface="+mn-lt"/>
              <a:cs typeface="Lucida Sans Unicode" panose="020B0602030504020204" pitchFamily="34" charset="0"/>
            </a:endParaRPr>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233" y="1981904"/>
            <a:ext cx="3202548" cy="213503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684104" y="1577008"/>
            <a:ext cx="5234608" cy="534761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450"/>
              </a:spcAft>
            </a:pPr>
            <a:r>
              <a:rPr lang="en-US" sz="1600" b="1" dirty="0">
                <a:effectLst>
                  <a:outerShdw blurRad="38100" dist="38100" dir="2700000" algn="tl">
                    <a:srgbClr val="000000">
                      <a:alpha val="43137"/>
                    </a:srgbClr>
                  </a:outerShdw>
                </a:effectLst>
                <a:latin typeface="Mufferaw" panose="03080602050302020201" pitchFamily="66" charset="0"/>
              </a:rPr>
              <a:t>San Diego County has some of the best surfing in the country. Surfing is a great sport and is inherently dangerous. </a:t>
            </a:r>
            <a:r>
              <a:rPr lang="en-US" sz="1600" b="1" dirty="0">
                <a:latin typeface="Mufferaw" panose="03080602050302020201" pitchFamily="66" charset="0"/>
              </a:rPr>
              <a:t>The very nature of surfing involves its fair share of wipe-outs!</a:t>
            </a:r>
          </a:p>
          <a:p>
            <a:pPr marL="214313" indent="-214313">
              <a:spcAft>
                <a:spcPts val="450"/>
              </a:spcAft>
              <a:buFont typeface="Wingdings" panose="05000000000000000000" pitchFamily="2" charset="2"/>
              <a:buChar char="ü"/>
            </a:pPr>
            <a:r>
              <a:rPr lang="en-US" sz="1600" dirty="0"/>
              <a:t>Take lessons before attempting on your own</a:t>
            </a:r>
          </a:p>
          <a:p>
            <a:pPr marL="214313" indent="-214313">
              <a:spcAft>
                <a:spcPts val="450"/>
              </a:spcAft>
              <a:buFont typeface="Wingdings" panose="05000000000000000000" pitchFamily="2" charset="2"/>
              <a:buChar char="ü"/>
            </a:pPr>
            <a:r>
              <a:rPr lang="en-US" sz="1600" dirty="0"/>
              <a:t>Never surf alone</a:t>
            </a:r>
          </a:p>
          <a:p>
            <a:pPr marL="214313" indent="-214313">
              <a:spcAft>
                <a:spcPts val="450"/>
              </a:spcAft>
              <a:buFont typeface="Wingdings" panose="05000000000000000000" pitchFamily="2" charset="2"/>
              <a:buChar char="ü"/>
            </a:pPr>
            <a:r>
              <a:rPr lang="en-US" sz="1600" dirty="0"/>
              <a:t>Avoid surfing in adverse weather conditions</a:t>
            </a:r>
          </a:p>
          <a:p>
            <a:pPr marL="214313" indent="-214313">
              <a:spcAft>
                <a:spcPts val="450"/>
              </a:spcAft>
              <a:buFont typeface="Wingdings" panose="05000000000000000000" pitchFamily="2" charset="2"/>
              <a:buChar char="ü"/>
            </a:pPr>
            <a:r>
              <a:rPr lang="en-US" sz="1600" dirty="0"/>
              <a:t>Ensure your leg rope is attached to your ankle and board</a:t>
            </a:r>
          </a:p>
          <a:p>
            <a:pPr marL="214313" indent="-214313">
              <a:spcAft>
                <a:spcPts val="450"/>
              </a:spcAft>
              <a:buFont typeface="Wingdings" panose="05000000000000000000" pitchFamily="2" charset="2"/>
              <a:buChar char="ü"/>
            </a:pPr>
            <a:r>
              <a:rPr lang="en-US" sz="1600" dirty="0"/>
              <a:t>Check to make sure your fins are properly secured</a:t>
            </a:r>
          </a:p>
          <a:p>
            <a:pPr marL="214313" indent="-214313">
              <a:spcAft>
                <a:spcPts val="450"/>
              </a:spcAft>
              <a:buFont typeface="Wingdings" panose="05000000000000000000" pitchFamily="2" charset="2"/>
              <a:buChar char="ü"/>
            </a:pPr>
            <a:r>
              <a:rPr lang="en-US" sz="1600" dirty="0"/>
              <a:t>Observe water conditions before entering to ensure it is safe</a:t>
            </a:r>
          </a:p>
          <a:p>
            <a:pPr marL="214313" indent="-214313">
              <a:spcAft>
                <a:spcPts val="450"/>
              </a:spcAft>
              <a:buFont typeface="Wingdings" panose="05000000000000000000" pitchFamily="2" charset="2"/>
              <a:buChar char="ü"/>
            </a:pPr>
            <a:r>
              <a:rPr lang="en-US" sz="1600" dirty="0"/>
              <a:t>Maintain a high level of situational awareness because waves are relentless</a:t>
            </a:r>
          </a:p>
          <a:p>
            <a:pPr marL="214313" indent="-214313">
              <a:spcAft>
                <a:spcPts val="450"/>
              </a:spcAft>
              <a:buFont typeface="Wingdings" panose="05000000000000000000" pitchFamily="2" charset="2"/>
              <a:buChar char="ü"/>
            </a:pPr>
            <a:r>
              <a:rPr lang="en-US" sz="1600" dirty="0"/>
              <a:t>Pick a point along the beach to line up with and stay in that general area</a:t>
            </a:r>
          </a:p>
          <a:p>
            <a:pPr marL="214313" indent="-214313">
              <a:spcAft>
                <a:spcPts val="450"/>
              </a:spcAft>
              <a:buFont typeface="Wingdings" panose="05000000000000000000" pitchFamily="2" charset="2"/>
              <a:buChar char="ü"/>
            </a:pPr>
            <a:r>
              <a:rPr lang="en-US" sz="1600" dirty="0"/>
              <a:t>Always hold on to your board, to prevent it from become a projectile object hurting you or someone else</a:t>
            </a:r>
          </a:p>
        </p:txBody>
      </p:sp>
      <p:pic>
        <p:nvPicPr>
          <p:cNvPr id="6" name="Picture 5" descr="A person riding a wave on a surfboard in the water&#10;&#10;Description automatically generated">
            <a:extLst>
              <a:ext uri="{FF2B5EF4-FFF2-40B4-BE49-F238E27FC236}">
                <a16:creationId xmlns:a16="http://schemas.microsoft.com/office/drawing/2014/main" id="{54D79FC3-DA42-44A2-B17A-7130975DF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33" y="4439307"/>
            <a:ext cx="3202548" cy="2268373"/>
          </a:xfrm>
          <a:prstGeom prst="rect">
            <a:avLst/>
          </a:prstGeom>
        </p:spPr>
      </p:pic>
      <p:sp>
        <p:nvSpPr>
          <p:cNvPr id="3" name="Rectangle 2">
            <a:extLst>
              <a:ext uri="{FF2B5EF4-FFF2-40B4-BE49-F238E27FC236}">
                <a16:creationId xmlns:a16="http://schemas.microsoft.com/office/drawing/2014/main" id="{463F83E3-AA4B-45A7-9EDF-54FB563DC810}"/>
              </a:ext>
            </a:extLst>
          </p:cNvPr>
          <p:cNvSpPr/>
          <p:nvPr/>
        </p:nvSpPr>
        <p:spPr>
          <a:xfrm>
            <a:off x="3626869" y="0"/>
            <a:ext cx="2164331"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265597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71468" y="1914698"/>
            <a:ext cx="4638261" cy="933968"/>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a:xfrm>
            <a:off x="145774" y="2848666"/>
            <a:ext cx="5554937" cy="3800925"/>
          </a:xfrm>
        </p:spPr>
        <p:txBody>
          <a:bodyPr>
            <a:normAutofit lnSpcReduction="10000"/>
          </a:bodyPr>
          <a:lstStyle/>
          <a:p>
            <a:pPr marL="0" indent="0">
              <a:buNone/>
            </a:pPr>
            <a:endParaRPr lang="en-US" sz="1500" b="1" dirty="0">
              <a:latin typeface="Mufferaw" panose="03080602050302020201" pitchFamily="66" charset="0"/>
            </a:endParaRPr>
          </a:p>
          <a:p>
            <a:pPr>
              <a:buFont typeface="Wingdings" panose="05000000000000000000" pitchFamily="2" charset="2"/>
              <a:buChar char="ü"/>
            </a:pPr>
            <a:r>
              <a:rPr lang="en-US" sz="1500" dirty="0"/>
              <a:t>Each vessel must be registered within the state, and federally documented by the U.S. Coast Guard</a:t>
            </a:r>
          </a:p>
          <a:p>
            <a:pPr>
              <a:buFont typeface="Wingdings" panose="05000000000000000000" pitchFamily="2" charset="2"/>
              <a:buChar char="ü"/>
            </a:pPr>
            <a:r>
              <a:rPr lang="en-US" sz="1500" dirty="0"/>
              <a:t>As a passenger, ensure that certain safety equipment is available such as: Life preservers, visual  and auditory distress signalers, fire extinguishers, proper ventilation, and navigation lights</a:t>
            </a:r>
          </a:p>
          <a:p>
            <a:pPr>
              <a:buFont typeface="Wingdings" panose="05000000000000000000" pitchFamily="2" charset="2"/>
              <a:buChar char="ü"/>
            </a:pPr>
            <a:r>
              <a:rPr lang="en-US" sz="1500" dirty="0"/>
              <a:t>Always follow the Rules of the Road</a:t>
            </a:r>
          </a:p>
          <a:p>
            <a:pPr>
              <a:buFont typeface="Wingdings" panose="05000000000000000000" pitchFamily="2" charset="2"/>
              <a:buChar char="ü"/>
            </a:pPr>
            <a:r>
              <a:rPr lang="en-US" sz="1500" dirty="0"/>
              <a:t>Know that negligent operation is punishable by law, to include: accidents, driving while intoxicated, and failure to comply with navigation rules</a:t>
            </a:r>
          </a:p>
          <a:p>
            <a:pPr>
              <a:buFont typeface="Wingdings" panose="05000000000000000000" pitchFamily="2" charset="2"/>
              <a:buChar char="ü"/>
            </a:pPr>
            <a:r>
              <a:rPr lang="en-US" sz="1500" dirty="0"/>
              <a:t>Ensure the boat or vessel is tidy and up-to-date on operational maintenance</a:t>
            </a:r>
          </a:p>
          <a:p>
            <a:pPr>
              <a:buFont typeface="Wingdings" panose="05000000000000000000" pitchFamily="2" charset="2"/>
              <a:buChar char="ü"/>
            </a:pPr>
            <a:r>
              <a:rPr lang="en-US" sz="1500" dirty="0"/>
              <a:t>Always stay alert and keep your eye on the water while on, or operating a boat</a:t>
            </a:r>
          </a:p>
          <a:p>
            <a:pPr>
              <a:buFont typeface="Wingdings" panose="05000000000000000000" pitchFamily="2" charset="2"/>
              <a:buChar char="ü"/>
            </a:pPr>
            <a:r>
              <a:rPr lang="en-US" sz="1500" dirty="0"/>
              <a:t>Always wear a life preserver while onboard</a:t>
            </a:r>
          </a:p>
          <a:p>
            <a:pPr marL="0" indent="0">
              <a:buNone/>
            </a:pPr>
            <a:endParaRPr lang="en-US" dirty="0"/>
          </a:p>
          <a:p>
            <a:pPr marL="0" indent="0">
              <a:buNone/>
            </a:pPr>
            <a:endParaRPr lang="en-US" dirty="0">
              <a:latin typeface="Mufferaw" panose="03080602050302020201" pitchFamily="66" charset="0"/>
            </a:endParaRPr>
          </a:p>
          <a:p>
            <a:pPr marL="0" indent="0">
              <a:buNone/>
            </a:pPr>
            <a:endParaRPr lang="en-US" dirty="0"/>
          </a:p>
          <a:p>
            <a:pPr marL="0" indent="0">
              <a:buNone/>
            </a:pPr>
            <a:endParaRPr lang="en-US" dirty="0"/>
          </a:p>
        </p:txBody>
      </p:sp>
      <p:sp>
        <p:nvSpPr>
          <p:cNvPr id="4" name="Title 1"/>
          <p:cNvSpPr txBox="1">
            <a:spLocks/>
          </p:cNvSpPr>
          <p:nvPr/>
        </p:nvSpPr>
        <p:spPr>
          <a:xfrm>
            <a:off x="998487" y="1914698"/>
            <a:ext cx="3984221" cy="93396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600" b="1" dirty="0">
                <a:solidFill>
                  <a:schemeClr val="bg1"/>
                </a:solidFill>
                <a:latin typeface="Mufferaw" panose="03080602050302020201" pitchFamily="66" charset="0"/>
              </a:rPr>
              <a:t>Each boat operator must abide by federal and state laws governing vessel operation and safety </a:t>
            </a:r>
            <a:r>
              <a:rPr lang="en-US" sz="1600" b="1" dirty="0" smtClean="0">
                <a:solidFill>
                  <a:schemeClr val="bg1"/>
                </a:solidFill>
                <a:latin typeface="Mufferaw" panose="03080602050302020201" pitchFamily="66" charset="0"/>
              </a:rPr>
              <a:t>equipment. Also following state and local government COVID-19 guidelines.</a:t>
            </a:r>
            <a:endParaRPr lang="en-US" sz="1600" b="1" dirty="0">
              <a:solidFill>
                <a:schemeClr val="bg1"/>
              </a:solidFill>
              <a:latin typeface="Mufferaw" panose="03080602050302020201" pitchFamily="66"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0713" y="1779106"/>
            <a:ext cx="3162804" cy="23621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0713" y="4313584"/>
            <a:ext cx="3162804" cy="23622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0F02222-A79F-4957-A7C6-8BE571E1B6F9}"/>
              </a:ext>
            </a:extLst>
          </p:cNvPr>
          <p:cNvSpPr/>
          <p:nvPr/>
        </p:nvSpPr>
        <p:spPr>
          <a:xfrm>
            <a:off x="2475345" y="533400"/>
            <a:ext cx="4294910" cy="461665"/>
          </a:xfrm>
          <a:prstGeom prst="rect">
            <a:avLst/>
          </a:prstGeom>
        </p:spPr>
        <p:txBody>
          <a:bodyPr wrap="square">
            <a:spAutoFit/>
          </a:bodyPr>
          <a:lstStyle/>
          <a:p>
            <a:pPr algn="ctr"/>
            <a:r>
              <a:rPr lang="en-US" sz="2400" b="1" dirty="0" smtClean="0">
                <a:solidFill>
                  <a:schemeClr val="bg1"/>
                </a:solidFill>
                <a:latin typeface="+mn-lt"/>
                <a:cs typeface="Lucida Sans Unicode" panose="020B0602030504020204" pitchFamily="34" charset="0"/>
              </a:rPr>
              <a:t>BOATING </a:t>
            </a:r>
            <a:endParaRPr lang="en-US" sz="2400" b="1" dirty="0">
              <a:solidFill>
                <a:schemeClr val="bg1"/>
              </a:solidFill>
              <a:latin typeface="+mn-lt"/>
              <a:cs typeface="Lucida Sans Unicode" panose="020B0602030504020204" pitchFamily="34" charset="0"/>
            </a:endParaRPr>
          </a:p>
        </p:txBody>
      </p:sp>
      <p:sp>
        <p:nvSpPr>
          <p:cNvPr id="8" name="Rectangle 7">
            <a:extLst>
              <a:ext uri="{FF2B5EF4-FFF2-40B4-BE49-F238E27FC236}">
                <a16:creationId xmlns:a16="http://schemas.microsoft.com/office/drawing/2014/main" id="{CE6B25EE-138D-4F63-967F-41252E5F6E52}"/>
              </a:ext>
            </a:extLst>
          </p:cNvPr>
          <p:cNvSpPr/>
          <p:nvPr/>
        </p:nvSpPr>
        <p:spPr>
          <a:xfrm>
            <a:off x="3626869" y="0"/>
            <a:ext cx="2400861"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34289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7251" y="1676400"/>
            <a:ext cx="6917635" cy="707886"/>
          </a:xfrm>
          <a:prstGeom prst="rect">
            <a:avLst/>
          </a:prstGeom>
        </p:spPr>
        <p:txBody>
          <a:bodyPr wrap="square">
            <a:spAutoFit/>
          </a:bodyPr>
          <a:lstStyle/>
          <a:p>
            <a:r>
              <a:rPr lang="en-US" sz="2000" b="1" dirty="0">
                <a:latin typeface="Mufferaw" panose="03080602050302020201" pitchFamily="66" charset="0"/>
              </a:rPr>
              <a:t>The most common Boating mishaps include injuries sustained during slips, trips, and falls</a:t>
            </a:r>
          </a:p>
        </p:txBody>
      </p:sp>
      <p:sp>
        <p:nvSpPr>
          <p:cNvPr id="6" name="TextBox 5"/>
          <p:cNvSpPr txBox="1"/>
          <p:nvPr/>
        </p:nvSpPr>
        <p:spPr>
          <a:xfrm>
            <a:off x="2860059" y="554734"/>
            <a:ext cx="4015409" cy="461665"/>
          </a:xfrm>
          <a:prstGeom prst="rect">
            <a:avLst/>
          </a:prstGeom>
          <a:noFill/>
        </p:spPr>
        <p:txBody>
          <a:bodyPr wrap="square" rtlCol="0">
            <a:spAutoFit/>
          </a:bodyPr>
          <a:lstStyle/>
          <a:p>
            <a:r>
              <a:rPr lang="en-US" sz="2400" b="1" dirty="0" smtClean="0">
                <a:solidFill>
                  <a:schemeClr val="bg1"/>
                </a:solidFill>
                <a:latin typeface="+mn-lt"/>
              </a:rPr>
              <a:t>BOATING MISHAPS</a:t>
            </a:r>
            <a:endParaRPr lang="en-US" sz="2400" b="1" dirty="0">
              <a:solidFill>
                <a:schemeClr val="bg1"/>
              </a:solidFill>
              <a:latin typeface="+mn-lt"/>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520" y="2470206"/>
            <a:ext cx="3124200" cy="197765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0226" y="4572000"/>
            <a:ext cx="2944988" cy="211407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9547" y="4447860"/>
            <a:ext cx="2705933" cy="2238214"/>
          </a:xfrm>
          <a:prstGeom prst="rect">
            <a:avLst/>
          </a:prstGeom>
        </p:spPr>
      </p:pic>
      <p:pic>
        <p:nvPicPr>
          <p:cNvPr id="3" name="Picture 2" descr="A close up of a sign&#10;&#10;Description automatically generated">
            <a:extLst>
              <a:ext uri="{FF2B5EF4-FFF2-40B4-BE49-F238E27FC236}">
                <a16:creationId xmlns:a16="http://schemas.microsoft.com/office/drawing/2014/main" id="{852150C8-C353-477D-8CBD-2EA3D2CD3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214" y="2524185"/>
            <a:ext cx="3186114" cy="1598082"/>
          </a:xfrm>
          <a:prstGeom prst="rect">
            <a:avLst/>
          </a:prstGeom>
        </p:spPr>
      </p:pic>
      <p:sp>
        <p:nvSpPr>
          <p:cNvPr id="2" name="Rectangle 1">
            <a:extLst>
              <a:ext uri="{FF2B5EF4-FFF2-40B4-BE49-F238E27FC236}">
                <a16:creationId xmlns:a16="http://schemas.microsoft.com/office/drawing/2014/main" id="{7D9F74D4-C551-451D-BCB7-8D034FA8F6D9}"/>
              </a:ext>
            </a:extLst>
          </p:cNvPr>
          <p:cNvSpPr/>
          <p:nvPr/>
        </p:nvSpPr>
        <p:spPr>
          <a:xfrm>
            <a:off x="3626869" y="0"/>
            <a:ext cx="1904413"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370263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982818" y="1700099"/>
            <a:ext cx="3896140" cy="186473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142371" y="609364"/>
            <a:ext cx="2766391" cy="461665"/>
          </a:xfrm>
          <a:prstGeom prst="rect">
            <a:avLst/>
          </a:prstGeom>
          <a:noFill/>
          <a:ln>
            <a:noFill/>
          </a:ln>
          <a:effectLst/>
        </p:spPr>
        <p:txBody>
          <a:bodyPr wrap="square" rtlCol="0">
            <a:spAutoFit/>
          </a:bodyPr>
          <a:lstStyle/>
          <a:p>
            <a:pPr algn="ctr"/>
            <a:r>
              <a:rPr lang="en-US" sz="2400" b="1" dirty="0" smtClean="0">
                <a:solidFill>
                  <a:schemeClr val="bg1"/>
                </a:solidFill>
                <a:latin typeface="+mn-lt"/>
                <a:cs typeface="Lucida Sans Unicode" panose="020B0602030504020204" pitchFamily="34" charset="0"/>
              </a:rPr>
              <a:t>JET SKI </a:t>
            </a:r>
            <a:endParaRPr lang="en-US" sz="2400" b="1" dirty="0">
              <a:solidFill>
                <a:schemeClr val="bg1"/>
              </a:solidFill>
              <a:latin typeface="+mn-lt"/>
              <a:cs typeface="Lucida Sans Unicode" panose="020B0602030504020204" pitchFamily="34" charset="0"/>
            </a:endParaRPr>
          </a:p>
        </p:txBody>
      </p:sp>
      <p:sp>
        <p:nvSpPr>
          <p:cNvPr id="2" name="TextBox 1"/>
          <p:cNvSpPr txBox="1"/>
          <p:nvPr/>
        </p:nvSpPr>
        <p:spPr>
          <a:xfrm>
            <a:off x="423490" y="2027582"/>
            <a:ext cx="4426806" cy="45320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Mufferaw" panose="03080602050302020201" pitchFamily="66" charset="0"/>
              </a:rPr>
              <a:t>Jet Skis are categorized as Class A vessels by the Coast Guard. Therefore all rules and regulations for craft under 16 feet long apply.</a:t>
            </a:r>
          </a:p>
          <a:p>
            <a:endParaRPr lang="en-US" dirty="0"/>
          </a:p>
          <a:p>
            <a:pPr marL="214313" indent="-214313">
              <a:spcAft>
                <a:spcPts val="450"/>
              </a:spcAft>
              <a:buFont typeface="Wingdings" panose="05000000000000000000" pitchFamily="2" charset="2"/>
              <a:buChar char="ü"/>
            </a:pPr>
            <a:r>
              <a:rPr lang="en-US" dirty="0"/>
              <a:t>Take an operator course before use</a:t>
            </a:r>
          </a:p>
          <a:p>
            <a:pPr marL="214313" indent="-214313">
              <a:spcAft>
                <a:spcPts val="450"/>
              </a:spcAft>
              <a:buFont typeface="Wingdings" panose="05000000000000000000" pitchFamily="2" charset="2"/>
              <a:buChar char="ü"/>
            </a:pPr>
            <a:r>
              <a:rPr lang="en-US" dirty="0"/>
              <a:t>Obey the Rules of the Road</a:t>
            </a:r>
          </a:p>
          <a:p>
            <a:pPr marL="214313" indent="-214313">
              <a:spcAft>
                <a:spcPts val="450"/>
              </a:spcAft>
              <a:buFont typeface="Wingdings" panose="05000000000000000000" pitchFamily="2" charset="2"/>
              <a:buChar char="ü"/>
            </a:pPr>
            <a:r>
              <a:rPr lang="en-US" dirty="0"/>
              <a:t>Everyone riding on a jet ski should wear a life preserver</a:t>
            </a:r>
          </a:p>
          <a:p>
            <a:pPr marL="214313" indent="-214313">
              <a:spcAft>
                <a:spcPts val="450"/>
              </a:spcAft>
              <a:buFont typeface="Wingdings" panose="05000000000000000000" pitchFamily="2" charset="2"/>
              <a:buChar char="ü"/>
            </a:pPr>
            <a:r>
              <a:rPr lang="en-US" dirty="0"/>
              <a:t>Drive defensively, resist dangerous stunts or maneuvers </a:t>
            </a:r>
          </a:p>
          <a:p>
            <a:pPr marL="214313" indent="-214313">
              <a:spcAft>
                <a:spcPts val="450"/>
              </a:spcAft>
              <a:buFont typeface="Wingdings" panose="05000000000000000000" pitchFamily="2" charset="2"/>
              <a:buChar char="ü"/>
            </a:pPr>
            <a:r>
              <a:rPr lang="en-US" dirty="0"/>
              <a:t>Key the ignition safety switch lanyard on your wrist or jacket</a:t>
            </a:r>
          </a:p>
          <a:p>
            <a:pPr>
              <a:spcAft>
                <a:spcPts val="450"/>
              </a:spcAft>
            </a:pPr>
            <a:endParaRPr lang="en-US" sz="1600" dirty="0"/>
          </a:p>
          <a:p>
            <a:pPr>
              <a:spcAft>
                <a:spcPts val="450"/>
              </a:spcAft>
            </a:pPr>
            <a:endParaRPr lang="en-US" sz="1350" dirty="0"/>
          </a:p>
        </p:txBody>
      </p:sp>
      <p:pic>
        <p:nvPicPr>
          <p:cNvPr id="13" name="Picture 12" descr="A person riding on the back of a boat in the water&#10;&#10;Description automatically generated">
            <a:extLst>
              <a:ext uri="{FF2B5EF4-FFF2-40B4-BE49-F238E27FC236}">
                <a16:creationId xmlns:a16="http://schemas.microsoft.com/office/drawing/2014/main" id="{A568F610-A156-4FF0-AF7C-FC80C358D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337" y="3718843"/>
            <a:ext cx="3181101" cy="2878115"/>
          </a:xfrm>
          <a:prstGeom prst="rect">
            <a:avLst/>
          </a:prstGeom>
        </p:spPr>
      </p:pic>
      <p:sp>
        <p:nvSpPr>
          <p:cNvPr id="5" name="Rectangle 4">
            <a:extLst>
              <a:ext uri="{FF2B5EF4-FFF2-40B4-BE49-F238E27FC236}">
                <a16:creationId xmlns:a16="http://schemas.microsoft.com/office/drawing/2014/main" id="{51AF7655-2E04-45CF-B92D-9A3480547867}"/>
              </a:ext>
            </a:extLst>
          </p:cNvPr>
          <p:cNvSpPr/>
          <p:nvPr/>
        </p:nvSpPr>
        <p:spPr>
          <a:xfrm>
            <a:off x="3626869" y="0"/>
            <a:ext cx="1939044"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04702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334BE69-C141-4C1B-8926-2594CDAD9B79}"/>
              </a:ext>
            </a:extLst>
          </p:cNvPr>
          <p:cNvGraphicFramePr>
            <a:graphicFrameLocks noGrp="1"/>
          </p:cNvGraphicFramePr>
          <p:nvPr>
            <p:ph idx="1"/>
            <p:extLst>
              <p:ext uri="{D42A27DB-BD31-4B8C-83A1-F6EECF244321}">
                <p14:modId xmlns:p14="http://schemas.microsoft.com/office/powerpoint/2010/main" val="1716061724"/>
              </p:ext>
            </p:extLst>
          </p:nvPr>
        </p:nvGraphicFramePr>
        <p:xfrm>
          <a:off x="344557" y="1497496"/>
          <a:ext cx="8647043" cy="424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outdoor, water, woman, riding&#10;&#10;Description automatically generated">
            <a:extLst>
              <a:ext uri="{FF2B5EF4-FFF2-40B4-BE49-F238E27FC236}">
                <a16:creationId xmlns:a16="http://schemas.microsoft.com/office/drawing/2014/main" id="{6B13754E-78B5-49CA-8187-8780C43BC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5300870"/>
            <a:ext cx="8342243" cy="1444487"/>
          </a:xfrm>
          <a:prstGeom prst="rect">
            <a:avLst/>
          </a:prstGeom>
        </p:spPr>
      </p:pic>
      <p:sp>
        <p:nvSpPr>
          <p:cNvPr id="3" name="Rectangle 2">
            <a:extLst>
              <a:ext uri="{FF2B5EF4-FFF2-40B4-BE49-F238E27FC236}">
                <a16:creationId xmlns:a16="http://schemas.microsoft.com/office/drawing/2014/main" id="{71BAD01A-41CB-4CF5-A2AE-80A1960E167F}"/>
              </a:ext>
            </a:extLst>
          </p:cNvPr>
          <p:cNvSpPr/>
          <p:nvPr/>
        </p:nvSpPr>
        <p:spPr>
          <a:xfrm>
            <a:off x="3626869" y="0"/>
            <a:ext cx="1992053" cy="307777"/>
          </a:xfrm>
          <a:prstGeom prst="rect">
            <a:avLst/>
          </a:prstGeom>
        </p:spPr>
        <p:txBody>
          <a:bodyPr wrap="square">
            <a:spAutoFit/>
          </a:bodyPr>
          <a:lstStyle/>
          <a:p>
            <a:pPr algn="ctr"/>
            <a:r>
              <a:rPr lang="en-US" sz="1400" b="1" dirty="0">
                <a:solidFill>
                  <a:srgbClr val="00B050"/>
                </a:solidFill>
              </a:rPr>
              <a:t>UNCLASSIFIED</a:t>
            </a:r>
          </a:p>
        </p:txBody>
      </p:sp>
      <p:sp>
        <p:nvSpPr>
          <p:cNvPr id="7" name="TextBox 6"/>
          <p:cNvSpPr txBox="1"/>
          <p:nvPr/>
        </p:nvSpPr>
        <p:spPr>
          <a:xfrm>
            <a:off x="2161404" y="580527"/>
            <a:ext cx="4922982" cy="461665"/>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mn-lt"/>
              </a:rPr>
              <a:t>PADDLE SPORTS</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9975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9D139-163F-46AB-A160-D158105EA552}"/>
              </a:ext>
            </a:extLst>
          </p:cNvPr>
          <p:cNvSpPr>
            <a:spLocks noGrp="1"/>
          </p:cNvSpPr>
          <p:nvPr>
            <p:ph sz="half" idx="1"/>
          </p:nvPr>
        </p:nvSpPr>
        <p:spPr>
          <a:xfrm>
            <a:off x="228599" y="1895061"/>
            <a:ext cx="4419600" cy="3246782"/>
          </a:xfrm>
        </p:spPr>
        <p:txBody>
          <a:bodyPr>
            <a:normAutofit fontScale="25000" lnSpcReduction="20000"/>
          </a:bodyPr>
          <a:lstStyle/>
          <a:p>
            <a:pPr marL="0" indent="0">
              <a:spcAft>
                <a:spcPts val="600"/>
              </a:spcAft>
              <a:buNone/>
            </a:pPr>
            <a:r>
              <a:rPr lang="en-US" sz="7200" b="1" u="sng" dirty="0"/>
              <a:t>Scuba Diving</a:t>
            </a:r>
          </a:p>
          <a:p>
            <a:pPr marL="285750" indent="-285750">
              <a:spcAft>
                <a:spcPts val="600"/>
              </a:spcAft>
              <a:buFont typeface="Wingdings" panose="05000000000000000000" pitchFamily="2" charset="2"/>
              <a:buChar char="ü"/>
            </a:pPr>
            <a:r>
              <a:rPr lang="en-US" sz="5600" dirty="0"/>
              <a:t>Take a diving course, and always refresh yourself before each dive</a:t>
            </a:r>
          </a:p>
          <a:p>
            <a:pPr marL="285750" indent="-285750">
              <a:spcAft>
                <a:spcPts val="600"/>
              </a:spcAft>
              <a:buFont typeface="Wingdings" panose="05000000000000000000" pitchFamily="2" charset="2"/>
              <a:buChar char="ü"/>
            </a:pPr>
            <a:r>
              <a:rPr lang="en-US" sz="5600" dirty="0"/>
              <a:t>“Plan your dive, dive your plan”</a:t>
            </a:r>
          </a:p>
          <a:p>
            <a:pPr marL="285750" indent="-285750">
              <a:spcAft>
                <a:spcPts val="600"/>
              </a:spcAft>
              <a:buFont typeface="Wingdings" panose="05000000000000000000" pitchFamily="2" charset="2"/>
              <a:buChar char="ü"/>
            </a:pPr>
            <a:r>
              <a:rPr lang="en-US" sz="5600" b="1" dirty="0"/>
              <a:t>Never dive alone</a:t>
            </a:r>
            <a:r>
              <a:rPr lang="en-US" sz="5600" dirty="0"/>
              <a:t>, use the buddy system</a:t>
            </a:r>
          </a:p>
          <a:p>
            <a:pPr marL="285750" indent="-285750">
              <a:spcAft>
                <a:spcPts val="600"/>
              </a:spcAft>
              <a:buFont typeface="Wingdings" panose="05000000000000000000" pitchFamily="2" charset="2"/>
              <a:buChar char="ü"/>
            </a:pPr>
            <a:r>
              <a:rPr lang="en-US" sz="5600" dirty="0"/>
              <a:t>Always check your gear before each dive</a:t>
            </a:r>
          </a:p>
          <a:p>
            <a:pPr marL="285750" indent="-285750">
              <a:spcAft>
                <a:spcPts val="600"/>
              </a:spcAft>
              <a:buFont typeface="Wingdings" panose="05000000000000000000" pitchFamily="2" charset="2"/>
              <a:buChar char="ü"/>
            </a:pPr>
            <a:r>
              <a:rPr lang="en-US" sz="5600" dirty="0"/>
              <a:t>Always dive in your comfort zone or skill level</a:t>
            </a:r>
          </a:p>
          <a:p>
            <a:pPr marL="285750" indent="-285750">
              <a:spcAft>
                <a:spcPts val="600"/>
              </a:spcAft>
              <a:buFont typeface="Wingdings" panose="05000000000000000000" pitchFamily="2" charset="2"/>
              <a:buChar char="ü"/>
            </a:pPr>
            <a:r>
              <a:rPr lang="en-US" sz="5600" dirty="0"/>
              <a:t>Holding your breath underwater can result in serious injury or even death</a:t>
            </a:r>
          </a:p>
          <a:p>
            <a:pPr marL="285750" indent="-285750">
              <a:spcAft>
                <a:spcPts val="600"/>
              </a:spcAft>
              <a:buFont typeface="Wingdings" panose="05000000000000000000" pitchFamily="2" charset="2"/>
              <a:buChar char="ü"/>
            </a:pPr>
            <a:r>
              <a:rPr lang="en-US" sz="5600" dirty="0"/>
              <a:t>Take time to establish positive buoyancy first</a:t>
            </a:r>
          </a:p>
          <a:p>
            <a:pPr marL="285750" indent="-285750">
              <a:spcAft>
                <a:spcPts val="600"/>
              </a:spcAft>
              <a:buFont typeface="Wingdings" panose="05000000000000000000" pitchFamily="2" charset="2"/>
              <a:buChar char="ü"/>
            </a:pPr>
            <a:r>
              <a:rPr lang="en-US" sz="5600" dirty="0"/>
              <a:t>Practice safe ascents to avoid “the bends”</a:t>
            </a:r>
          </a:p>
          <a:p>
            <a:pPr marL="285750" indent="-285750">
              <a:spcAft>
                <a:spcPts val="600"/>
              </a:spcAft>
              <a:buFont typeface="Wingdings" panose="05000000000000000000" pitchFamily="2" charset="2"/>
              <a:buChar char="ü"/>
            </a:pPr>
            <a:r>
              <a:rPr lang="en-US" sz="5600" dirty="0"/>
              <a:t>Pay attention to other divers</a:t>
            </a:r>
          </a:p>
          <a:p>
            <a:pPr marL="0" indent="0">
              <a:buNone/>
            </a:pPr>
            <a:endParaRPr lang="en-US" sz="2000" dirty="0"/>
          </a:p>
        </p:txBody>
      </p:sp>
      <p:sp>
        <p:nvSpPr>
          <p:cNvPr id="5" name="Content Placeholder 4">
            <a:extLst>
              <a:ext uri="{FF2B5EF4-FFF2-40B4-BE49-F238E27FC236}">
                <a16:creationId xmlns:a16="http://schemas.microsoft.com/office/drawing/2014/main" id="{B72A0459-D2FB-480E-AD2D-8DB990A496CF}"/>
              </a:ext>
            </a:extLst>
          </p:cNvPr>
          <p:cNvSpPr>
            <a:spLocks noGrp="1"/>
          </p:cNvSpPr>
          <p:nvPr>
            <p:ph sz="half" idx="2"/>
          </p:nvPr>
        </p:nvSpPr>
        <p:spPr>
          <a:xfrm>
            <a:off x="4648199" y="3127513"/>
            <a:ext cx="4267201" cy="3578087"/>
          </a:xfrm>
        </p:spPr>
        <p:txBody>
          <a:bodyPr>
            <a:normAutofit fontScale="25000" lnSpcReduction="20000"/>
          </a:bodyPr>
          <a:lstStyle/>
          <a:p>
            <a:pPr marL="0" indent="0">
              <a:spcAft>
                <a:spcPts val="600"/>
              </a:spcAft>
              <a:buNone/>
            </a:pPr>
            <a:r>
              <a:rPr lang="en-US" sz="7200" b="1" u="sng" dirty="0"/>
              <a:t>Snorkeling</a:t>
            </a:r>
            <a:r>
              <a:rPr lang="en-US" sz="7200" dirty="0"/>
              <a:t>:</a:t>
            </a:r>
          </a:p>
          <a:p>
            <a:pPr marL="285750" indent="-285750">
              <a:spcAft>
                <a:spcPts val="600"/>
              </a:spcAft>
              <a:buFont typeface="Wingdings" panose="05000000000000000000" pitchFamily="2" charset="2"/>
              <a:buChar char="ü"/>
            </a:pPr>
            <a:r>
              <a:rPr lang="en-US" sz="5600" dirty="0"/>
              <a:t>Never snorkel alone</a:t>
            </a:r>
          </a:p>
          <a:p>
            <a:pPr marL="285750" indent="-285750">
              <a:spcAft>
                <a:spcPts val="600"/>
              </a:spcAft>
              <a:buFont typeface="Wingdings" panose="05000000000000000000" pitchFamily="2" charset="2"/>
              <a:buChar char="ü"/>
            </a:pPr>
            <a:r>
              <a:rPr lang="en-US" sz="5600" dirty="0"/>
              <a:t>Know how to clear your mask and snorkel of water</a:t>
            </a:r>
          </a:p>
          <a:p>
            <a:pPr marL="285750" indent="-285750">
              <a:spcAft>
                <a:spcPts val="600"/>
              </a:spcAft>
              <a:buFont typeface="Wingdings" panose="05000000000000000000" pitchFamily="2" charset="2"/>
              <a:buChar char="ü"/>
            </a:pPr>
            <a:r>
              <a:rPr lang="en-US" sz="5600" dirty="0"/>
              <a:t>Ensure your face mask and flippers are properly fitted</a:t>
            </a:r>
          </a:p>
          <a:p>
            <a:pPr marL="285750" indent="-285750">
              <a:spcAft>
                <a:spcPts val="600"/>
              </a:spcAft>
              <a:buFont typeface="Wingdings" panose="05000000000000000000" pitchFamily="2" charset="2"/>
              <a:buChar char="ü"/>
            </a:pPr>
            <a:r>
              <a:rPr lang="en-US" sz="5600" dirty="0"/>
              <a:t>Stay fit, snorkeling requires the ability to swim and float. Stamina and endurance is a main component to a positive experience</a:t>
            </a:r>
          </a:p>
          <a:p>
            <a:pPr marL="285750" indent="-285750">
              <a:spcAft>
                <a:spcPts val="600"/>
              </a:spcAft>
              <a:buFont typeface="Wingdings" panose="05000000000000000000" pitchFamily="2" charset="2"/>
              <a:buChar char="ü"/>
            </a:pPr>
            <a:r>
              <a:rPr lang="en-US" sz="5600" dirty="0"/>
              <a:t>Stay close to the shoreline identify entry and exit points to the water, in case you become too tired to swim back</a:t>
            </a:r>
          </a:p>
          <a:p>
            <a:pPr marL="285750" indent="-285750">
              <a:spcAft>
                <a:spcPts val="600"/>
              </a:spcAft>
              <a:buFont typeface="Wingdings" panose="05000000000000000000" pitchFamily="2" charset="2"/>
              <a:buChar char="ü"/>
            </a:pPr>
            <a:r>
              <a:rPr lang="en-US" sz="5600" dirty="0"/>
              <a:t>Always check the weather forecast and sea conditions before entering the surf</a:t>
            </a:r>
          </a:p>
          <a:p>
            <a:pPr marL="285750" indent="-285750">
              <a:spcAft>
                <a:spcPts val="600"/>
              </a:spcAft>
              <a:buFont typeface="Wingdings" panose="05000000000000000000" pitchFamily="2" charset="2"/>
              <a:buChar char="ü"/>
            </a:pPr>
            <a:r>
              <a:rPr lang="en-US" sz="5600" dirty="0"/>
              <a:t>Remember to apply  (and reapply) sun screen</a:t>
            </a:r>
          </a:p>
          <a:p>
            <a:pPr marL="0" indent="0">
              <a:buNone/>
            </a:pPr>
            <a:endParaRPr lang="en-US" dirty="0"/>
          </a:p>
        </p:txBody>
      </p:sp>
      <p:pic>
        <p:nvPicPr>
          <p:cNvPr id="6" name="Content Placeholder 3">
            <a:extLst>
              <a:ext uri="{FF2B5EF4-FFF2-40B4-BE49-F238E27FC236}">
                <a16:creationId xmlns:a16="http://schemas.microsoft.com/office/drawing/2014/main" id="{DB3E6FC2-F91D-40E7-A875-3246E3F291B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flipH="1">
            <a:off x="228596" y="5234609"/>
            <a:ext cx="4267200" cy="1470991"/>
          </a:xfrm>
          <a:prstGeom prst="rect">
            <a:avLst/>
          </a:prstGeom>
          <a:ln>
            <a:noFill/>
          </a:ln>
          <a:effectLst>
            <a:outerShdw blurRad="292100" dist="139700" dir="2700000" algn="tl" rotWithShape="0">
              <a:srgbClr val="333333">
                <a:alpha val="65000"/>
              </a:srgbClr>
            </a:outerShdw>
          </a:effectLst>
        </p:spPr>
      </p:pic>
      <p:pic>
        <p:nvPicPr>
          <p:cNvPr id="8" name="Picture 7" descr="A person swimming in the water&#10;&#10;Description automatically generated">
            <a:extLst>
              <a:ext uri="{FF2B5EF4-FFF2-40B4-BE49-F238E27FC236}">
                <a16:creationId xmlns:a16="http://schemas.microsoft.com/office/drawing/2014/main" id="{CFAF284F-667C-438D-AB2D-9DAA20C91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699" y="1580863"/>
            <a:ext cx="4076701" cy="1546650"/>
          </a:xfrm>
          <a:prstGeom prst="rect">
            <a:avLst/>
          </a:prstGeom>
        </p:spPr>
      </p:pic>
      <p:sp>
        <p:nvSpPr>
          <p:cNvPr id="2" name="Rectangle 1">
            <a:extLst>
              <a:ext uri="{FF2B5EF4-FFF2-40B4-BE49-F238E27FC236}">
                <a16:creationId xmlns:a16="http://schemas.microsoft.com/office/drawing/2014/main" id="{98BF6B7F-B15A-4AFE-A764-08031BE19DDF}"/>
              </a:ext>
            </a:extLst>
          </p:cNvPr>
          <p:cNvSpPr/>
          <p:nvPr/>
        </p:nvSpPr>
        <p:spPr>
          <a:xfrm>
            <a:off x="3626869" y="0"/>
            <a:ext cx="2084817"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249076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929817" y="2820207"/>
            <a:ext cx="2061442" cy="3742612"/>
            <a:chOff x="8770522" y="1378983"/>
            <a:chExt cx="2927856" cy="4557977"/>
          </a:xfrm>
        </p:grpSpPr>
        <p:sp>
          <p:nvSpPr>
            <p:cNvPr id="22" name="Rectangle 21"/>
            <p:cNvSpPr/>
            <p:nvPr/>
          </p:nvSpPr>
          <p:spPr>
            <a:xfrm>
              <a:off x="8770522" y="3591078"/>
              <a:ext cx="2802501" cy="234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err="1">
                  <a:latin typeface="Calibri" panose="020F0502020204030204" pitchFamily="34" charset="0"/>
                  <a:ea typeface="Calibri" panose="020F0502020204030204" pitchFamily="34" charset="0"/>
                  <a:cs typeface="Times New Roman" panose="02020603050405020304" pitchFamily="18" charset="0"/>
                </a:rPr>
                <a:t>Chrypto</a:t>
              </a:r>
              <a:r>
                <a:rPr lang="en-US" sz="1400" dirty="0">
                  <a:latin typeface="Calibri" panose="020F0502020204030204" pitchFamily="34" charset="0"/>
                  <a:ea typeface="Calibri" panose="020F0502020204030204" pitchFamily="34" charset="0"/>
                  <a:cs typeface="Times New Roman" panose="02020603050405020304" pitchFamily="18" charset="0"/>
                </a:rPr>
                <a:t>” can stay alive for </a:t>
              </a:r>
              <a:r>
                <a:rPr lang="en-US" sz="1400" i="1" dirty="0">
                  <a:latin typeface="Calibri" panose="020F0502020204030204" pitchFamily="34" charset="0"/>
                  <a:ea typeface="Calibri" panose="020F0502020204030204" pitchFamily="34" charset="0"/>
                  <a:cs typeface="Times New Roman" panose="02020603050405020304" pitchFamily="18" charset="0"/>
                </a:rPr>
                <a:t>days</a:t>
              </a:r>
              <a:r>
                <a:rPr lang="en-US" sz="1400" dirty="0">
                  <a:latin typeface="Calibri" panose="020F0502020204030204" pitchFamily="34" charset="0"/>
                  <a:ea typeface="Calibri" panose="020F0502020204030204" pitchFamily="34" charset="0"/>
                  <a:cs typeface="Times New Roman" panose="02020603050405020304" pitchFamily="18" charset="0"/>
                </a:rPr>
                <a:t> in a chlorine environment and has become the leading cause for pool-related outbreaks (according to the Center for Disease Control)</a:t>
              </a:r>
            </a:p>
          </p:txBody>
        </p:sp>
        <p:grpSp>
          <p:nvGrpSpPr>
            <p:cNvPr id="16" name="Group 15"/>
            <p:cNvGrpSpPr/>
            <p:nvPr/>
          </p:nvGrpSpPr>
          <p:grpSpPr>
            <a:xfrm>
              <a:off x="8770526" y="1378983"/>
              <a:ext cx="2927852" cy="2253739"/>
              <a:chOff x="8695973" y="2006963"/>
              <a:chExt cx="3809859" cy="2859378"/>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95973" y="2346641"/>
                <a:ext cx="3809859" cy="2519700"/>
              </a:xfrm>
              <a:prstGeom prst="rect">
                <a:avLst/>
              </a:prstGeom>
            </p:spPr>
          </p:pic>
          <p:sp>
            <p:nvSpPr>
              <p:cNvPr id="15" name="TextBox 14"/>
              <p:cNvSpPr txBox="1"/>
              <p:nvPr/>
            </p:nvSpPr>
            <p:spPr>
              <a:xfrm>
                <a:off x="8695973" y="2006963"/>
                <a:ext cx="3809859" cy="60355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err="1">
                    <a:latin typeface="Mufferaw" panose="03080602050302020201" pitchFamily="66" charset="0"/>
                  </a:rPr>
                  <a:t>chryptosporidium</a:t>
                </a:r>
                <a:endParaRPr lang="en-US" sz="1350" b="1" dirty="0">
                  <a:latin typeface="Mufferaw" panose="03080602050302020201" pitchFamily="66" charset="0"/>
                </a:endParaRPr>
              </a:p>
            </p:txBody>
          </p:sp>
        </p:grpSp>
      </p:grpSp>
      <p:sp>
        <p:nvSpPr>
          <p:cNvPr id="19" name="Rectangle 18"/>
          <p:cNvSpPr/>
          <p:nvPr/>
        </p:nvSpPr>
        <p:spPr>
          <a:xfrm>
            <a:off x="495989" y="1763886"/>
            <a:ext cx="6734195" cy="968278"/>
          </a:xfrm>
          <a:prstGeom prst="rect">
            <a:avLst/>
          </a:prstGeom>
        </p:spPr>
        <p:txBody>
          <a:bodyPr wrap="square">
            <a:spAutoFit/>
          </a:bodyPr>
          <a:lstStyle/>
          <a:p>
            <a:pPr>
              <a:lnSpc>
                <a:spcPct val="107000"/>
              </a:lnSpc>
              <a:spcAft>
                <a:spcPts val="600"/>
              </a:spcAft>
            </a:pPr>
            <a:r>
              <a:rPr lang="en-US" b="1" dirty="0">
                <a:latin typeface="Mufferaw" panose="03080602050302020201"/>
                <a:ea typeface="Calibri" panose="020F0502020204030204" pitchFamily="34" charset="0"/>
                <a:cs typeface="Times New Roman" panose="02020603050405020304" pitchFamily="18" charset="0"/>
              </a:rPr>
              <a:t>RWI’s are most commonly acquired from water based activities involving pools, water parks, interactive fountains, lakes rivers, and oceans</a:t>
            </a:r>
          </a:p>
        </p:txBody>
      </p:sp>
      <p:sp>
        <p:nvSpPr>
          <p:cNvPr id="20" name="Rounded Rectangle 19"/>
          <p:cNvSpPr/>
          <p:nvPr/>
        </p:nvSpPr>
        <p:spPr>
          <a:xfrm>
            <a:off x="152742" y="2820207"/>
            <a:ext cx="3115650" cy="2039383"/>
          </a:xfrm>
          <a:prstGeom prst="roundRect">
            <a:avLst>
              <a:gd name="adj" fmla="val 12258"/>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600"/>
              </a:spcAft>
            </a:pPr>
            <a:r>
              <a:rPr lang="en-US" sz="1600" b="1" dirty="0">
                <a:latin typeface="Mufferaw" panose="03080602050302020201" pitchFamily="66" charset="0"/>
                <a:ea typeface="Calibri" panose="020F0502020204030204" pitchFamily="34" charset="0"/>
                <a:cs typeface="Times New Roman" panose="02020603050405020304" pitchFamily="18" charset="0"/>
              </a:rPr>
              <a:t>Common RWI infections include: </a:t>
            </a:r>
          </a:p>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Diarrhea</a:t>
            </a:r>
          </a:p>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Rash</a:t>
            </a:r>
          </a:p>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Ear Infection</a:t>
            </a:r>
          </a:p>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Respiratory infection</a:t>
            </a:r>
          </a:p>
          <a:p>
            <a:pPr marL="214313" indent="-214313">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Chemical irritation of the eyes and lungs</a:t>
            </a:r>
          </a:p>
        </p:txBody>
      </p:sp>
      <p:sp>
        <p:nvSpPr>
          <p:cNvPr id="21" name="Rounded Rectangle 20"/>
          <p:cNvSpPr/>
          <p:nvPr/>
        </p:nvSpPr>
        <p:spPr>
          <a:xfrm>
            <a:off x="152742" y="4900571"/>
            <a:ext cx="4021694" cy="1975009"/>
          </a:xfrm>
          <a:prstGeom prst="roundRect">
            <a:avLst>
              <a:gd name="adj" fmla="val 17405"/>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US" sz="1500" b="1" dirty="0">
                <a:latin typeface="Mufferaw" panose="03080602050302020201" pitchFamily="66" charset="0"/>
                <a:ea typeface="Calibri" panose="020F0502020204030204" pitchFamily="34" charset="0"/>
                <a:cs typeface="Times New Roman" panose="02020603050405020304" pitchFamily="18" charset="0"/>
              </a:rPr>
              <a:t>Diarrhea is the most common symptom of a RWI, which is caused from germs such as: </a:t>
            </a:r>
          </a:p>
          <a:p>
            <a:pPr marL="214313" indent="-214313">
              <a:buFont typeface="Arial" panose="020B0604020202020204" pitchFamily="34" charset="0"/>
              <a:buChar char="•"/>
            </a:pPr>
            <a:r>
              <a:rPr lang="en-US" sz="1500" dirty="0">
                <a:latin typeface="Calibri" panose="020F0502020204030204" pitchFamily="34" charset="0"/>
                <a:ea typeface="Calibri" panose="020F0502020204030204" pitchFamily="34" charset="0"/>
                <a:cs typeface="Times New Roman" panose="02020603050405020304" pitchFamily="18" charset="0"/>
              </a:rPr>
              <a:t>Norovirus</a:t>
            </a:r>
          </a:p>
          <a:p>
            <a:pPr marL="214313" indent="-214313">
              <a:buFont typeface="Arial" panose="020B0604020202020204" pitchFamily="34" charset="0"/>
              <a:buChar char="•"/>
            </a:pPr>
            <a:r>
              <a:rPr lang="en-US" sz="1500" dirty="0">
                <a:latin typeface="Calibri" panose="020F0502020204030204" pitchFamily="34" charset="0"/>
                <a:ea typeface="Calibri" panose="020F0502020204030204" pitchFamily="34" charset="0"/>
                <a:cs typeface="Times New Roman" panose="02020603050405020304" pitchFamily="18" charset="0"/>
              </a:rPr>
              <a:t>Giardia</a:t>
            </a:r>
          </a:p>
          <a:p>
            <a:pPr marL="214313" indent="-214313">
              <a:buFont typeface="Arial" panose="020B0604020202020204" pitchFamily="34" charset="0"/>
              <a:buChar char="•"/>
            </a:pPr>
            <a:r>
              <a:rPr lang="en-US" sz="1500" dirty="0" err="1">
                <a:latin typeface="Calibri" panose="020F0502020204030204" pitchFamily="34" charset="0"/>
                <a:ea typeface="Calibri" panose="020F0502020204030204" pitchFamily="34" charset="0"/>
                <a:cs typeface="Times New Roman" panose="02020603050405020304" pitchFamily="18" charset="0"/>
              </a:rPr>
              <a:t>Shigella</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500" dirty="0">
                <a:latin typeface="Calibri" panose="020F0502020204030204" pitchFamily="34" charset="0"/>
                <a:ea typeface="Calibri" panose="020F0502020204030204" pitchFamily="34" charset="0"/>
                <a:cs typeface="Times New Roman" panose="02020603050405020304" pitchFamily="18" charset="0"/>
              </a:rPr>
              <a:t>E-coli</a:t>
            </a:r>
          </a:p>
          <a:p>
            <a:pPr marL="214313" indent="-214313">
              <a:buFont typeface="Arial" panose="020B0604020202020204" pitchFamily="34" charset="0"/>
              <a:buChar char="•"/>
            </a:pPr>
            <a:r>
              <a:rPr lang="en-US" sz="1500" dirty="0" err="1">
                <a:latin typeface="Calibri" panose="020F0502020204030204" pitchFamily="34" charset="0"/>
                <a:ea typeface="Calibri" panose="020F0502020204030204" pitchFamily="34" charset="0"/>
                <a:cs typeface="Times New Roman" panose="02020603050405020304" pitchFamily="18" charset="0"/>
              </a:rPr>
              <a:t>Chryptosporidium</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oup 24"/>
          <p:cNvGrpSpPr/>
          <p:nvPr/>
        </p:nvGrpSpPr>
        <p:grpSpPr>
          <a:xfrm>
            <a:off x="4762806" y="3101009"/>
            <a:ext cx="2005937" cy="3544336"/>
            <a:chOff x="7775653" y="3157147"/>
            <a:chExt cx="2927857" cy="4906613"/>
          </a:xfrm>
        </p:grpSpPr>
        <p:grpSp>
          <p:nvGrpSpPr>
            <p:cNvPr id="12" name="Group 11"/>
            <p:cNvGrpSpPr/>
            <p:nvPr/>
          </p:nvGrpSpPr>
          <p:grpSpPr>
            <a:xfrm>
              <a:off x="7775653" y="3157147"/>
              <a:ext cx="2927856" cy="1615725"/>
              <a:chOff x="2783444" y="646562"/>
              <a:chExt cx="2927856" cy="1615726"/>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3444" y="984165"/>
                <a:ext cx="2927856" cy="1278123"/>
              </a:xfrm>
              <a:prstGeom prst="rect">
                <a:avLst/>
              </a:prstGeom>
            </p:spPr>
          </p:pic>
          <p:sp>
            <p:nvSpPr>
              <p:cNvPr id="10" name="TextBox 9"/>
              <p:cNvSpPr txBox="1"/>
              <p:nvPr/>
            </p:nvSpPr>
            <p:spPr>
              <a:xfrm>
                <a:off x="2783444" y="646562"/>
                <a:ext cx="2927856" cy="43462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err="1">
                    <a:latin typeface="Mufferaw" panose="03080602050302020201" pitchFamily="66" charset="0"/>
                  </a:rPr>
                  <a:t>Naegleria</a:t>
                </a:r>
                <a:r>
                  <a:rPr lang="en-US" sz="1350" b="1" dirty="0">
                    <a:latin typeface="Mufferaw" panose="03080602050302020201" pitchFamily="66" charset="0"/>
                  </a:rPr>
                  <a:t> </a:t>
                </a:r>
                <a:r>
                  <a:rPr lang="en-US" sz="1350" b="1" dirty="0" err="1">
                    <a:latin typeface="Mufferaw" panose="03080602050302020201" pitchFamily="66" charset="0"/>
                  </a:rPr>
                  <a:t>Foweri</a:t>
                </a:r>
                <a:r>
                  <a:rPr lang="en-US" sz="1350" b="1" dirty="0">
                    <a:latin typeface="Mufferaw" panose="03080602050302020201" pitchFamily="66" charset="0"/>
                  </a:rPr>
                  <a:t> ameba </a:t>
                </a:r>
              </a:p>
            </p:txBody>
          </p:sp>
        </p:grpSp>
        <p:sp>
          <p:nvSpPr>
            <p:cNvPr id="23" name="Rectangle 22"/>
            <p:cNvSpPr/>
            <p:nvPr/>
          </p:nvSpPr>
          <p:spPr>
            <a:xfrm>
              <a:off x="7775654" y="4758953"/>
              <a:ext cx="2927856" cy="33048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Rare cases of a brain tissue eating amoeba called “</a:t>
              </a:r>
              <a:r>
                <a:rPr lang="en-US" sz="1400" dirty="0" err="1">
                  <a:latin typeface="Calibri" panose="020F0502020204030204" pitchFamily="34" charset="0"/>
                  <a:ea typeface="Calibri" panose="020F0502020204030204" pitchFamily="34" charset="0"/>
                  <a:cs typeface="Times New Roman" panose="02020603050405020304" pitchFamily="18" charset="0"/>
                </a:rPr>
                <a:t>naegleria</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err="1">
                  <a:latin typeface="Calibri" panose="020F0502020204030204" pitchFamily="34" charset="0"/>
                  <a:ea typeface="Calibri" panose="020F0502020204030204" pitchFamily="34" charset="0"/>
                  <a:cs typeface="Times New Roman" panose="02020603050405020304" pitchFamily="18" charset="0"/>
                </a:rPr>
                <a:t>foweri</a:t>
              </a:r>
              <a:r>
                <a:rPr lang="en-US" sz="1400" dirty="0">
                  <a:latin typeface="Calibri" panose="020F0502020204030204" pitchFamily="34" charset="0"/>
                  <a:ea typeface="Calibri" panose="020F0502020204030204" pitchFamily="34" charset="0"/>
                  <a:cs typeface="Times New Roman" panose="02020603050405020304" pitchFamily="18" charset="0"/>
                </a:rPr>
                <a:t>” can be found in fresh water bodies. The amoeba enters the body through the nose. You cannot get infected from drinking contaminated water.</a:t>
              </a:r>
            </a:p>
          </p:txBody>
        </p:sp>
      </p:grpSp>
      <p:grpSp>
        <p:nvGrpSpPr>
          <p:cNvPr id="32" name="Group 31"/>
          <p:cNvGrpSpPr/>
          <p:nvPr/>
        </p:nvGrpSpPr>
        <p:grpSpPr>
          <a:xfrm rot="21001218">
            <a:off x="3217497" y="3473134"/>
            <a:ext cx="1386829" cy="1296588"/>
            <a:chOff x="697761" y="2183581"/>
            <a:chExt cx="1557618" cy="1544352"/>
          </a:xfrm>
        </p:grpSpPr>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62" y="2600790"/>
              <a:ext cx="1557617" cy="1127143"/>
            </a:xfrm>
            <a:prstGeom prst="rect">
              <a:avLst/>
            </a:prstGeom>
          </p:spPr>
        </p:pic>
        <p:sp>
          <p:nvSpPr>
            <p:cNvPr id="31" name="TextBox 30"/>
            <p:cNvSpPr txBox="1"/>
            <p:nvPr/>
          </p:nvSpPr>
          <p:spPr>
            <a:xfrm>
              <a:off x="697761" y="2183581"/>
              <a:ext cx="1557616" cy="50584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a:latin typeface="Mufferaw" panose="03080602050302020201" pitchFamily="66" charset="0"/>
                </a:rPr>
                <a:t>e. Coli</a:t>
              </a:r>
            </a:p>
          </p:txBody>
        </p:sp>
      </p:grpSp>
      <p:grpSp>
        <p:nvGrpSpPr>
          <p:cNvPr id="34" name="Group 33"/>
          <p:cNvGrpSpPr/>
          <p:nvPr/>
        </p:nvGrpSpPr>
        <p:grpSpPr>
          <a:xfrm rot="523620">
            <a:off x="7312572" y="1505143"/>
            <a:ext cx="1551107" cy="1204364"/>
            <a:chOff x="9552336" y="1919027"/>
            <a:chExt cx="1517046" cy="1337117"/>
          </a:xfrm>
        </p:grpSpPr>
        <p:pic>
          <p:nvPicPr>
            <p:cNvPr id="30" name="Picture 29"/>
            <p:cNvPicPr>
              <a:picLocks noChangeAspect="1"/>
            </p:cNvPicPr>
            <p:nvPr/>
          </p:nvPicPr>
          <p:blipFill rotWithShape="1">
            <a:blip r:embed="rId5" cstate="email">
              <a:extLst>
                <a:ext uri="{28A0092B-C50C-407E-A947-70E740481C1C}">
                  <a14:useLocalDpi xmlns:a14="http://schemas.microsoft.com/office/drawing/2010/main"/>
                </a:ext>
              </a:extLst>
            </a:blip>
            <a:srcRect t="-756"/>
            <a:stretch/>
          </p:blipFill>
          <p:spPr>
            <a:xfrm>
              <a:off x="9552336" y="2285304"/>
              <a:ext cx="1517045" cy="970840"/>
            </a:xfrm>
            <a:prstGeom prst="rect">
              <a:avLst/>
            </a:prstGeom>
          </p:spPr>
        </p:pic>
        <p:sp>
          <p:nvSpPr>
            <p:cNvPr id="33" name="TextBox 32"/>
            <p:cNvSpPr txBox="1"/>
            <p:nvPr/>
          </p:nvSpPr>
          <p:spPr>
            <a:xfrm>
              <a:off x="9552336" y="1919027"/>
              <a:ext cx="1517046" cy="442675"/>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a:latin typeface="Mufferaw" panose="03080602050302020201" pitchFamily="66" charset="0"/>
                </a:rPr>
                <a:t>Norovirus</a:t>
              </a:r>
            </a:p>
          </p:txBody>
        </p:sp>
      </p:grpSp>
      <p:sp>
        <p:nvSpPr>
          <p:cNvPr id="2" name="Rectangle 1">
            <a:extLst>
              <a:ext uri="{FF2B5EF4-FFF2-40B4-BE49-F238E27FC236}">
                <a16:creationId xmlns:a16="http://schemas.microsoft.com/office/drawing/2014/main" id="{E9F0C5C3-1D1C-47FC-AC4F-4E4A94E8BA16}"/>
              </a:ext>
            </a:extLst>
          </p:cNvPr>
          <p:cNvSpPr/>
          <p:nvPr/>
        </p:nvSpPr>
        <p:spPr>
          <a:xfrm>
            <a:off x="3626869" y="0"/>
            <a:ext cx="2005936" cy="307777"/>
          </a:xfrm>
          <a:prstGeom prst="rect">
            <a:avLst/>
          </a:prstGeom>
        </p:spPr>
        <p:txBody>
          <a:bodyPr wrap="square">
            <a:spAutoFit/>
          </a:bodyPr>
          <a:lstStyle/>
          <a:p>
            <a:pPr algn="ctr"/>
            <a:r>
              <a:rPr lang="en-US" sz="1400" b="1" dirty="0">
                <a:solidFill>
                  <a:srgbClr val="00B050"/>
                </a:solidFill>
              </a:rPr>
              <a:t>UNCLASSIFIED</a:t>
            </a:r>
          </a:p>
        </p:txBody>
      </p:sp>
      <p:sp>
        <p:nvSpPr>
          <p:cNvPr id="4" name="TextBox 3"/>
          <p:cNvSpPr txBox="1"/>
          <p:nvPr/>
        </p:nvSpPr>
        <p:spPr>
          <a:xfrm>
            <a:off x="1748091" y="609073"/>
            <a:ext cx="5763491"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n-lt"/>
              </a:rPr>
              <a:t>RECREATIONAL WATER ILLNESS</a:t>
            </a:r>
          </a:p>
        </p:txBody>
      </p:sp>
    </p:spTree>
    <p:extLst>
      <p:ext uri="{BB962C8B-B14F-4D97-AF65-F5344CB8AC3E}">
        <p14:creationId xmlns:p14="http://schemas.microsoft.com/office/powerpoint/2010/main" val="396139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536D8FB1-00B4-4D21-9AF6-7D11A3D96A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670" y="1494182"/>
            <a:ext cx="5791200" cy="1752601"/>
          </a:xfrm>
        </p:spPr>
      </p:pic>
      <p:pic>
        <p:nvPicPr>
          <p:cNvPr id="13" name="Picture 12" descr="A picture containing drawing&#10;&#10;Description automatically generated">
            <a:extLst>
              <a:ext uri="{FF2B5EF4-FFF2-40B4-BE49-F238E27FC236}">
                <a16:creationId xmlns:a16="http://schemas.microsoft.com/office/drawing/2014/main" id="{B40BF3F7-97E7-4ADA-A47E-430E08E85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95" y="5221357"/>
            <a:ext cx="7911547" cy="1444486"/>
          </a:xfrm>
          <a:prstGeom prst="rect">
            <a:avLst/>
          </a:prstGeom>
        </p:spPr>
      </p:pic>
      <p:sp>
        <p:nvSpPr>
          <p:cNvPr id="14" name="Rectangle 13">
            <a:extLst>
              <a:ext uri="{FF2B5EF4-FFF2-40B4-BE49-F238E27FC236}">
                <a16:creationId xmlns:a16="http://schemas.microsoft.com/office/drawing/2014/main" id="{A87907BD-B989-4A0F-8F08-82DD98F82429}"/>
              </a:ext>
            </a:extLst>
          </p:cNvPr>
          <p:cNvSpPr/>
          <p:nvPr/>
        </p:nvSpPr>
        <p:spPr>
          <a:xfrm>
            <a:off x="457200" y="3246783"/>
            <a:ext cx="7911547" cy="1815882"/>
          </a:xfrm>
          <a:prstGeom prst="rect">
            <a:avLst/>
          </a:prstGeom>
        </p:spPr>
        <p:txBody>
          <a:bodyPr wrap="square">
            <a:spAutoFit/>
          </a:bodyPr>
          <a:lstStyle/>
          <a:p>
            <a:r>
              <a:rPr lang="en-US" sz="1600" dirty="0">
                <a:latin typeface="Times New Roman" panose="02020603050405020304" pitchFamily="18" charset="0"/>
                <a:ea typeface="Times New Roman" panose="02020603050405020304" pitchFamily="18" charset="0"/>
              </a:rPr>
              <a:t>Water is the single most important nutrient for health, growth, and development; it is critical to the balance of all the body's systems, including the brain, heart, lungs, kidneys and muscles. Mild dehydration is a common cause of daytime fatigue. An estimated 75 percent of Americans have mild, chronic dehydration. Experts recommend that the average person drink 8 to 12 cups of water per day. Avoid fruit juices, carbohydrate gels, sodas, alcohol, and high sugar sports drinks. These drinks can dehydrate the body by stimulating excess urine production and/or decreasing voluntary fluid intake.</a:t>
            </a:r>
          </a:p>
        </p:txBody>
      </p:sp>
      <p:sp>
        <p:nvSpPr>
          <p:cNvPr id="2" name="Rectangle 1">
            <a:extLst>
              <a:ext uri="{FF2B5EF4-FFF2-40B4-BE49-F238E27FC236}">
                <a16:creationId xmlns:a16="http://schemas.microsoft.com/office/drawing/2014/main" id="{A077AEFD-AEB8-4621-ABE4-D22C9C3583DB}"/>
              </a:ext>
            </a:extLst>
          </p:cNvPr>
          <p:cNvSpPr/>
          <p:nvPr/>
        </p:nvSpPr>
        <p:spPr>
          <a:xfrm>
            <a:off x="3626869" y="0"/>
            <a:ext cx="1992053"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47719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882"/>
            <a:ext cx="7502106" cy="791414"/>
          </a:xfrm>
        </p:spPr>
        <p:txBody>
          <a:bodyPr>
            <a:normAutofit/>
          </a:bodyPr>
          <a:lstStyle/>
          <a:p>
            <a:pPr algn="l"/>
            <a:r>
              <a:rPr lang="en-US" sz="3200" b="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198783" y="3763616"/>
            <a:ext cx="8792817" cy="3032501"/>
          </a:xfrm>
        </p:spPr>
        <p:txBody>
          <a:bodyPr>
            <a:normAutofit fontScale="92500" lnSpcReduction="10000"/>
          </a:bodyPr>
          <a:lstStyle/>
          <a:p>
            <a:pPr>
              <a:spcBef>
                <a:spcPct val="50000"/>
              </a:spcBef>
              <a:buNone/>
            </a:pPr>
            <a:r>
              <a:rPr lang="en-US" altLang="en-US" sz="2200" dirty="0"/>
              <a:t>Summer is almost upon us and it is, once again, time for the Summer Safety Campaign.  </a:t>
            </a:r>
            <a:r>
              <a:rPr lang="en-US" altLang="en-US" sz="2200" b="1" dirty="0"/>
              <a:t>The 101 Critical Days of Summer </a:t>
            </a:r>
            <a:r>
              <a:rPr lang="en-US" altLang="en-US" sz="2200" dirty="0"/>
              <a:t>begins on </a:t>
            </a:r>
            <a:r>
              <a:rPr lang="en-US" altLang="en-US" sz="2200" b="1" dirty="0">
                <a:solidFill>
                  <a:srgbClr val="FF0000"/>
                </a:solidFill>
              </a:rPr>
              <a:t>Memorial Day Weekend </a:t>
            </a:r>
            <a:r>
              <a:rPr lang="en-US" altLang="en-US" sz="2200" dirty="0"/>
              <a:t>and ends after </a:t>
            </a:r>
            <a:r>
              <a:rPr lang="en-US" altLang="en-US" sz="2200" b="1" dirty="0">
                <a:solidFill>
                  <a:srgbClr val="FF0000"/>
                </a:solidFill>
              </a:rPr>
              <a:t>Labor Day Weekend. </a:t>
            </a:r>
          </a:p>
          <a:p>
            <a:pPr>
              <a:spcBef>
                <a:spcPct val="50000"/>
              </a:spcBef>
              <a:buNone/>
            </a:pPr>
            <a:r>
              <a:rPr lang="en-US" altLang="en-US" sz="2200" dirty="0"/>
              <a:t>This is the largest and busiest vacation period of the year.  The great weather draws people outside to enjoy swimming, boating, biking, running, and numerous other activities. </a:t>
            </a:r>
          </a:p>
          <a:p>
            <a:pPr>
              <a:spcBef>
                <a:spcPct val="50000"/>
              </a:spcBef>
              <a:buNone/>
            </a:pPr>
            <a:r>
              <a:rPr lang="en-US" altLang="en-US" sz="2200" dirty="0" smtClean="0"/>
              <a:t>This summer will be very different then past years incorporating social distancing and precautions while engaging in activities approved by state and local governments.</a:t>
            </a:r>
            <a:endParaRPr lang="en-US" altLang="en-US" sz="2200" dirty="0"/>
          </a:p>
          <a:p>
            <a:pPr marL="0" indent="0">
              <a:lnSpc>
                <a:spcPct val="120000"/>
              </a:lnSpc>
              <a:buNone/>
            </a:pPr>
            <a:endParaRPr lang="en-US" sz="2400" dirty="0">
              <a:solidFill>
                <a:srgbClr val="FF0000"/>
              </a:solidFill>
            </a:endParaRPr>
          </a:p>
          <a:p>
            <a:pPr marL="0" indent="0">
              <a:lnSpc>
                <a:spcPct val="120000"/>
              </a:lnSpc>
              <a:buNone/>
            </a:pPr>
            <a:endParaRPr lang="en-US" sz="2400" dirty="0"/>
          </a:p>
        </p:txBody>
      </p:sp>
      <p:sp>
        <p:nvSpPr>
          <p:cNvPr id="5" name="AutoShape 2" descr="Image result for summ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87" y="1583370"/>
            <a:ext cx="4039737" cy="2030420"/>
          </a:xfrm>
          <a:prstGeom prst="rect">
            <a:avLst/>
          </a:prstGeom>
        </p:spPr>
      </p:pic>
      <p:sp>
        <p:nvSpPr>
          <p:cNvPr id="6" name="Rectangle 5">
            <a:extLst>
              <a:ext uri="{FF2B5EF4-FFF2-40B4-BE49-F238E27FC236}">
                <a16:creationId xmlns:a16="http://schemas.microsoft.com/office/drawing/2014/main" id="{2EAE3A03-C28D-45F6-A3BF-D57194BBC2E7}"/>
              </a:ext>
            </a:extLst>
          </p:cNvPr>
          <p:cNvSpPr/>
          <p:nvPr/>
        </p:nvSpPr>
        <p:spPr>
          <a:xfrm>
            <a:off x="3626869" y="0"/>
            <a:ext cx="1899288"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6924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457200" y="1295400"/>
            <a:ext cx="8153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004888"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279525"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1554163"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011363"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468563"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2925763"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382963"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ts val="600"/>
              </a:spcBef>
              <a:buClr>
                <a:schemeClr val="accent2"/>
              </a:buClr>
              <a:buSzPct val="85000"/>
              <a:buFont typeface="Wingdings 2" panose="05020102010507070707" pitchFamily="18" charset="2"/>
              <a:buNone/>
            </a:pPr>
            <a:endParaRPr lang="en-US" altLang="en-US" sz="2600" dirty="0">
              <a:latin typeface="Arial" panose="020B0604020202020204" pitchFamily="34" charset="0"/>
              <a:cs typeface="Arial" panose="020B0604020202020204" pitchFamily="34" charset="0"/>
            </a:endParaRPr>
          </a:p>
          <a:p>
            <a:pPr eaLnBrk="1" hangingPunct="1">
              <a:lnSpc>
                <a:spcPct val="100000"/>
              </a:lnSpc>
              <a:spcBef>
                <a:spcPts val="600"/>
              </a:spcBef>
              <a:buClr>
                <a:schemeClr val="accent2"/>
              </a:buClr>
              <a:buSzPct val="85000"/>
              <a:buFont typeface="Wingdings 2" panose="05020102010507070707" pitchFamily="18" charset="2"/>
              <a:buNone/>
            </a:pPr>
            <a:r>
              <a:rPr lang="en-US" altLang="en-US" sz="3600" b="1" u="sng" dirty="0">
                <a:latin typeface="Arial" panose="020B0604020202020204" pitchFamily="34" charset="0"/>
                <a:cs typeface="Arial" panose="020B0604020202020204" pitchFamily="34" charset="0"/>
              </a:rPr>
              <a:t>Don’t Drink &amp; Drive</a:t>
            </a:r>
          </a:p>
          <a:p>
            <a:pPr lvl="1" eaLnBrk="1" hangingPunct="1">
              <a:lnSpc>
                <a:spcPct val="100000"/>
              </a:lnSpc>
              <a:spcBef>
                <a:spcPts val="300"/>
              </a:spcBef>
              <a:buClr>
                <a:srgbClr val="D6903D"/>
              </a:buClr>
              <a:buSzPct val="85000"/>
              <a:buFont typeface="Wingdings 2" panose="05020102010507070707" pitchFamily="18" charset="2"/>
              <a:buNone/>
            </a:pPr>
            <a:endParaRPr lang="en-US" altLang="en-US" sz="2400" dirty="0">
              <a:solidFill>
                <a:schemeClr val="tx2"/>
              </a:solidFill>
              <a:latin typeface="Arial" panose="020B0604020202020204" pitchFamily="34" charset="0"/>
              <a:cs typeface="Arial" panose="020B0604020202020204" pitchFamily="34" charset="0"/>
            </a:endParaRPr>
          </a:p>
        </p:txBody>
      </p:sp>
      <p:sp>
        <p:nvSpPr>
          <p:cNvPr id="3" name="Title 1"/>
          <p:cNvSpPr txBox="1">
            <a:spLocks/>
          </p:cNvSpPr>
          <p:nvPr/>
        </p:nvSpPr>
        <p:spPr>
          <a:xfrm>
            <a:off x="1931253" y="617273"/>
            <a:ext cx="5205293" cy="539198"/>
          </a:xfrm>
          <a:prstGeom prst="rect">
            <a:avLst/>
          </a:prstGeom>
          <a:noFill/>
        </p:spPr>
        <p:txBody>
          <a:bodyPr vert="horz" lIns="91440" tIns="45720" rIns="91440" bIns="45720" rtlCol="0" anchor="t">
            <a:normAutofit/>
          </a:bodyPr>
          <a:lstStyle>
            <a:lvl1pPr algn="ctr">
              <a:spcBef>
                <a:spcPct val="0"/>
              </a:spcBef>
              <a:buNone/>
              <a:defRPr sz="4000" b="1">
                <a:solidFill>
                  <a:srgbClr val="FF0000"/>
                </a:solidFill>
                <a:effectLst>
                  <a:outerShdw blurRad="38100" dist="38100" dir="2700000" algn="tl">
                    <a:srgbClr val="000000">
                      <a:alpha val="43137"/>
                    </a:srgbClr>
                  </a:outerShdw>
                </a:effectLst>
                <a:latin typeface="+mj-lt"/>
                <a:ea typeface="+mj-ea"/>
                <a:cs typeface="+mj-cs"/>
              </a:defRPr>
            </a:lvl1pPr>
          </a:lstStyle>
          <a:p>
            <a:r>
              <a:rPr lang="en-US" sz="2400" dirty="0">
                <a:solidFill>
                  <a:schemeClr val="bg1"/>
                </a:solidFill>
                <a:latin typeface="+mn-lt"/>
              </a:rPr>
              <a:t>ALCOHOL</a:t>
            </a:r>
          </a:p>
        </p:txBody>
      </p:sp>
      <p:sp>
        <p:nvSpPr>
          <p:cNvPr id="16390" name="TextBox 1"/>
          <p:cNvSpPr txBox="1">
            <a:spLocks noChangeArrowheads="1"/>
          </p:cNvSpPr>
          <p:nvPr/>
        </p:nvSpPr>
        <p:spPr bwMode="auto">
          <a:xfrm>
            <a:off x="228600" y="2895600"/>
            <a:ext cx="44958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Impaired Judgment</a:t>
            </a:r>
          </a:p>
          <a:p>
            <a:pPr eaLnBrk="1" hangingPunct="1">
              <a:lnSpc>
                <a:spcPct val="100000"/>
              </a:lnSpc>
              <a:spcBef>
                <a:spcPct val="0"/>
              </a:spcBef>
              <a:buFontTx/>
              <a:buNone/>
            </a:pPr>
            <a:endParaRPr lang="en-US" altLang="en-US" sz="10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		+ </a:t>
            </a:r>
          </a:p>
          <a:p>
            <a:pPr eaLnBrk="1" hangingPunct="1">
              <a:lnSpc>
                <a:spcPct val="100000"/>
              </a:lnSpc>
              <a:spcBef>
                <a:spcPct val="0"/>
              </a:spcBef>
              <a:buFontTx/>
              <a:buNone/>
            </a:pPr>
            <a:endParaRPr lang="en-US" altLang="en-US" sz="10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	Poor vision</a:t>
            </a:r>
          </a:p>
          <a:p>
            <a:pPr eaLnBrk="1" hangingPunct="1">
              <a:lnSpc>
                <a:spcPct val="100000"/>
              </a:lnSpc>
              <a:spcBef>
                <a:spcPct val="0"/>
              </a:spcBef>
              <a:buFontTx/>
              <a:buNone/>
            </a:pPr>
            <a:endParaRPr lang="en-US" altLang="en-US" sz="10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		+</a:t>
            </a:r>
          </a:p>
          <a:p>
            <a:pPr eaLnBrk="1" hangingPunct="1">
              <a:lnSpc>
                <a:spcPct val="100000"/>
              </a:lnSpc>
              <a:spcBef>
                <a:spcPct val="0"/>
              </a:spcBef>
              <a:buFontTx/>
              <a:buNone/>
            </a:pPr>
            <a:endParaRPr lang="en-US" altLang="en-US" sz="10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    Delayed/Slow Reaction Time </a:t>
            </a:r>
          </a:p>
          <a:p>
            <a:pPr eaLnBrk="1" hangingPunct="1">
              <a:lnSpc>
                <a:spcPct val="100000"/>
              </a:lnSpc>
              <a:spcBef>
                <a:spcPct val="0"/>
              </a:spcBef>
              <a:buFontTx/>
              <a:buNone/>
            </a:pPr>
            <a:endParaRPr lang="en-US" altLang="en-US" sz="10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	           = </a:t>
            </a:r>
          </a:p>
          <a:p>
            <a:pPr eaLnBrk="1" hangingPunct="1">
              <a:lnSpc>
                <a:spcPct val="100000"/>
              </a:lnSpc>
              <a:spcBef>
                <a:spcPct val="0"/>
              </a:spcBef>
              <a:buFontTx/>
              <a:buNone/>
            </a:pPr>
            <a:endParaRPr lang="en-US" altLang="en-US" sz="10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	     MISHAP</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105" y="3893391"/>
            <a:ext cx="3233500" cy="277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table, man, sitting&#10;&#10;Description automatically generated">
            <a:extLst>
              <a:ext uri="{FF2B5EF4-FFF2-40B4-BE49-F238E27FC236}">
                <a16:creationId xmlns:a16="http://schemas.microsoft.com/office/drawing/2014/main" id="{980DB65C-0CE4-4CE5-B2D1-C3E6A43DA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252" y="1767682"/>
            <a:ext cx="2466975" cy="1847850"/>
          </a:xfrm>
          <a:prstGeom prst="rect">
            <a:avLst/>
          </a:prstGeom>
        </p:spPr>
      </p:pic>
      <p:sp>
        <p:nvSpPr>
          <p:cNvPr id="2" name="Rectangle 1">
            <a:extLst>
              <a:ext uri="{FF2B5EF4-FFF2-40B4-BE49-F238E27FC236}">
                <a16:creationId xmlns:a16="http://schemas.microsoft.com/office/drawing/2014/main" id="{EC24DD0A-3DD1-4512-BBB3-0B33A91676E3}"/>
              </a:ext>
            </a:extLst>
          </p:cNvPr>
          <p:cNvSpPr/>
          <p:nvPr/>
        </p:nvSpPr>
        <p:spPr>
          <a:xfrm>
            <a:off x="3626869" y="0"/>
            <a:ext cx="2101383"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406243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2ED4C9C-749E-466B-A958-FC87516717D7}"/>
              </a:ext>
            </a:extLst>
          </p:cNvPr>
          <p:cNvSpPr>
            <a:spLocks noGrp="1"/>
          </p:cNvSpPr>
          <p:nvPr>
            <p:ph sz="half" idx="1"/>
          </p:nvPr>
        </p:nvSpPr>
        <p:spPr>
          <a:xfrm>
            <a:off x="298174" y="1810800"/>
            <a:ext cx="5360504" cy="5047199"/>
          </a:xfrm>
        </p:spPr>
        <p:txBody>
          <a:bodyPr>
            <a:noAutofit/>
          </a:bodyPr>
          <a:lstStyle/>
          <a:p>
            <a:pPr marL="0" indent="0">
              <a:lnSpc>
                <a:spcPct val="90000"/>
              </a:lnSpc>
              <a:buNone/>
            </a:pPr>
            <a:r>
              <a:rPr lang="en-US" sz="1600" dirty="0"/>
              <a:t>Socializing itself is not a risky behavior, however, anytime people gather with alcohol available some are going to drink enough to impair their judgement. Accidents can happen while socializing frequently because of alcohol consumption</a:t>
            </a:r>
            <a:r>
              <a:rPr lang="en-US" sz="1600" dirty="0" smtClean="0"/>
              <a:t>.</a:t>
            </a:r>
          </a:p>
          <a:p>
            <a:pPr marL="0" indent="0">
              <a:lnSpc>
                <a:spcPct val="90000"/>
              </a:lnSpc>
              <a:buNone/>
            </a:pPr>
            <a:endParaRPr lang="en-US" sz="1600" dirty="0" smtClean="0"/>
          </a:p>
          <a:p>
            <a:pPr marL="0" indent="0">
              <a:lnSpc>
                <a:spcPct val="90000"/>
              </a:lnSpc>
              <a:buNone/>
            </a:pPr>
            <a:r>
              <a:rPr lang="en-US" sz="1600" dirty="0" smtClean="0"/>
              <a:t>** *DON’T FORGET TO SOCIAL DISTANCE ***</a:t>
            </a:r>
            <a:endParaRPr lang="en-US" sz="1600" dirty="0"/>
          </a:p>
          <a:p>
            <a:pPr marL="0" indent="0">
              <a:lnSpc>
                <a:spcPct val="90000"/>
              </a:lnSpc>
              <a:buNone/>
            </a:pPr>
            <a:endParaRPr lang="en-US" sz="1600" dirty="0"/>
          </a:p>
          <a:p>
            <a:pPr marL="0" indent="0">
              <a:lnSpc>
                <a:spcPct val="90000"/>
              </a:lnSpc>
              <a:buNone/>
            </a:pPr>
            <a:r>
              <a:rPr lang="en-US" sz="1600" u="sng" dirty="0"/>
              <a:t>The main cause of accidents while socializing are:</a:t>
            </a:r>
          </a:p>
          <a:p>
            <a:pPr marL="457200" indent="-457200">
              <a:lnSpc>
                <a:spcPct val="90000"/>
              </a:lnSpc>
              <a:buFont typeface="+mj-lt"/>
              <a:buAutoNum type="alphaLcPeriod"/>
            </a:pPr>
            <a:r>
              <a:rPr lang="en-US" sz="1600" dirty="0"/>
              <a:t>Excessive drinking</a:t>
            </a:r>
          </a:p>
          <a:p>
            <a:pPr marL="457200" indent="-457200">
              <a:lnSpc>
                <a:spcPct val="90000"/>
              </a:lnSpc>
              <a:buFont typeface="+mj-lt"/>
              <a:buAutoNum type="alphaLcPeriod"/>
            </a:pPr>
            <a:r>
              <a:rPr lang="en-US" sz="1600" dirty="0"/>
              <a:t>Participating in activities with impaired judgement and skill set.</a:t>
            </a:r>
          </a:p>
          <a:p>
            <a:pPr marL="0" indent="0">
              <a:lnSpc>
                <a:spcPct val="90000"/>
              </a:lnSpc>
              <a:buNone/>
            </a:pPr>
            <a:endParaRPr lang="en-US" sz="1600" dirty="0"/>
          </a:p>
          <a:p>
            <a:pPr marL="0" indent="0">
              <a:lnSpc>
                <a:spcPct val="90000"/>
              </a:lnSpc>
              <a:buNone/>
            </a:pPr>
            <a:r>
              <a:rPr lang="en-US" sz="1600" u="sng" dirty="0"/>
              <a:t>What can you do to prevent accidents while socializing?</a:t>
            </a:r>
          </a:p>
          <a:p>
            <a:pPr marL="457200" indent="-457200">
              <a:lnSpc>
                <a:spcPct val="90000"/>
              </a:lnSpc>
              <a:buFont typeface="+mj-lt"/>
              <a:buAutoNum type="alphaLcPeriod"/>
            </a:pPr>
            <a:r>
              <a:rPr lang="en-US" sz="1600" dirty="0"/>
              <a:t>Make sure you have non-alcoholic beverages available at social events.</a:t>
            </a:r>
          </a:p>
          <a:p>
            <a:pPr marL="457200" indent="-457200">
              <a:lnSpc>
                <a:spcPct val="90000"/>
              </a:lnSpc>
              <a:buFont typeface="+mj-lt"/>
              <a:buAutoNum type="alphaLcPeriod"/>
            </a:pPr>
            <a:r>
              <a:rPr lang="en-US" sz="1600" dirty="0"/>
              <a:t>Limit the number of alcoholic drinks.</a:t>
            </a:r>
          </a:p>
          <a:p>
            <a:pPr marL="457200" indent="-457200">
              <a:lnSpc>
                <a:spcPct val="90000"/>
              </a:lnSpc>
              <a:buFont typeface="+mj-lt"/>
              <a:buAutoNum type="alphaLcPeriod"/>
            </a:pPr>
            <a:r>
              <a:rPr lang="en-US" sz="1600" dirty="0"/>
              <a:t>Have a plan and… DO NOT DRINK &amp; DRIVE. </a:t>
            </a:r>
          </a:p>
          <a:p>
            <a:pPr marL="457200" indent="-457200">
              <a:lnSpc>
                <a:spcPct val="90000"/>
              </a:lnSpc>
              <a:buFont typeface="+mj-lt"/>
              <a:buAutoNum type="alphaLcPeriod"/>
            </a:pPr>
            <a:r>
              <a:rPr lang="en-US" sz="1600" dirty="0"/>
              <a:t>Plan or participate in activities that will not be dangerous to those impaired by alcohol.</a:t>
            </a:r>
          </a:p>
        </p:txBody>
      </p:sp>
      <p:pic>
        <p:nvPicPr>
          <p:cNvPr id="3" name="Content Placeholder 2" descr="A picture containing table, indoor, cup, coffee&#10;&#10;Description automatically generated">
            <a:extLst>
              <a:ext uri="{FF2B5EF4-FFF2-40B4-BE49-F238E27FC236}">
                <a16:creationId xmlns:a16="http://schemas.microsoft.com/office/drawing/2014/main" id="{F503134F-CFE5-4301-AA4A-1B42840B224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177" r="28208" b="1"/>
          <a:stretch/>
        </p:blipFill>
        <p:spPr>
          <a:xfrm>
            <a:off x="5499652" y="2189749"/>
            <a:ext cx="3346174" cy="3819939"/>
          </a:xfrm>
          <a:noFill/>
        </p:spPr>
      </p:pic>
      <p:sp>
        <p:nvSpPr>
          <p:cNvPr id="2" name="Rectangle 1">
            <a:extLst>
              <a:ext uri="{FF2B5EF4-FFF2-40B4-BE49-F238E27FC236}">
                <a16:creationId xmlns:a16="http://schemas.microsoft.com/office/drawing/2014/main" id="{194F263A-A753-42DF-8CAF-4293AE2C10A4}"/>
              </a:ext>
            </a:extLst>
          </p:cNvPr>
          <p:cNvSpPr/>
          <p:nvPr/>
        </p:nvSpPr>
        <p:spPr>
          <a:xfrm>
            <a:off x="3626869" y="0"/>
            <a:ext cx="2031809" cy="307777"/>
          </a:xfrm>
          <a:prstGeom prst="rect">
            <a:avLst/>
          </a:prstGeom>
        </p:spPr>
        <p:txBody>
          <a:bodyPr wrap="square">
            <a:spAutoFit/>
          </a:bodyPr>
          <a:lstStyle/>
          <a:p>
            <a:pPr algn="ctr"/>
            <a:r>
              <a:rPr lang="en-US" sz="1400" b="1" dirty="0">
                <a:solidFill>
                  <a:srgbClr val="00B050"/>
                </a:solidFill>
              </a:rPr>
              <a:t>UNCLASSIFIED</a:t>
            </a:r>
          </a:p>
        </p:txBody>
      </p:sp>
      <p:sp>
        <p:nvSpPr>
          <p:cNvPr id="5" name="TextBox 4"/>
          <p:cNvSpPr txBox="1"/>
          <p:nvPr/>
        </p:nvSpPr>
        <p:spPr>
          <a:xfrm>
            <a:off x="1839536" y="686726"/>
            <a:ext cx="5606473" cy="461665"/>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latin typeface="+mn-lt"/>
              </a:rPr>
              <a:t>SOCIAL DRINKING </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9307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95060"/>
            <a:ext cx="8534400" cy="4956313"/>
          </a:xfrm>
        </p:spPr>
        <p:txBody>
          <a:bodyPr>
            <a:normAutofit fontScale="92500" lnSpcReduction="20000"/>
          </a:bodyPr>
          <a:lstStyle/>
          <a:p>
            <a:pPr marL="0" indent="0">
              <a:buNone/>
            </a:pPr>
            <a:r>
              <a:rPr lang="en-US" sz="1900" b="1" dirty="0">
                <a:solidFill>
                  <a:srgbClr val="FF0000"/>
                </a:solidFill>
              </a:rPr>
              <a:t>Distracted driving: </a:t>
            </a:r>
            <a:r>
              <a:rPr lang="en-US" sz="1900" dirty="0"/>
              <a:t>anything  that takes your attention away or diverts attention from the task of safe driving.</a:t>
            </a:r>
          </a:p>
          <a:p>
            <a:r>
              <a:rPr lang="en-US" sz="1900" dirty="0"/>
              <a:t>talking or texting on your phone</a:t>
            </a:r>
          </a:p>
          <a:p>
            <a:r>
              <a:rPr lang="en-US" sz="1900" dirty="0"/>
              <a:t>eating and drinking</a:t>
            </a:r>
          </a:p>
          <a:p>
            <a:r>
              <a:rPr lang="en-US" sz="1900" dirty="0"/>
              <a:t>talking to people in your vehicle</a:t>
            </a:r>
          </a:p>
          <a:p>
            <a:r>
              <a:rPr lang="en-US" sz="1900" dirty="0"/>
              <a:t>fiddling with the stereo, entertainment or navigation system—</a:t>
            </a:r>
            <a:r>
              <a:rPr lang="en-US" sz="1900" b="1" dirty="0"/>
              <a:t>anything</a:t>
            </a:r>
            <a:r>
              <a:rPr lang="en-US" sz="1900" dirty="0"/>
              <a:t> (including emotional distress)</a:t>
            </a:r>
          </a:p>
          <a:p>
            <a:pPr marL="0" indent="0">
              <a:buNone/>
            </a:pPr>
            <a:endParaRPr lang="en-US" sz="1900" dirty="0"/>
          </a:p>
          <a:p>
            <a:pPr marL="0" indent="0">
              <a:buNone/>
            </a:pPr>
            <a:r>
              <a:rPr lang="en-US" sz="1900" u="sng" dirty="0"/>
              <a:t>Texting is the most alarming distraction :  </a:t>
            </a:r>
          </a:p>
          <a:p>
            <a:pPr marL="0" indent="0">
              <a:buNone/>
            </a:pPr>
            <a:r>
              <a:rPr lang="en-US" sz="1900" b="1" i="1" dirty="0">
                <a:solidFill>
                  <a:srgbClr val="FF0000"/>
                </a:solidFill>
              </a:rPr>
              <a:t>5 seconds driving at 55 mph = driving an entire football field with your eyes closed.</a:t>
            </a:r>
          </a:p>
          <a:p>
            <a:pPr marL="0" indent="0">
              <a:buNone/>
            </a:pPr>
            <a:r>
              <a:rPr lang="en-US" sz="1900" b="1" dirty="0">
                <a:solidFill>
                  <a:srgbClr val="FF0000"/>
                </a:solidFill>
              </a:rPr>
              <a:t> </a:t>
            </a:r>
          </a:p>
          <a:p>
            <a:pPr>
              <a:lnSpc>
                <a:spcPct val="120000"/>
              </a:lnSpc>
              <a:buFont typeface="Wingdings" panose="05000000000000000000" pitchFamily="2" charset="2"/>
              <a:buChar char="v"/>
            </a:pPr>
            <a:r>
              <a:rPr lang="en-US" sz="1900" dirty="0"/>
              <a:t>Do not drive unless the task of </a:t>
            </a:r>
          </a:p>
          <a:p>
            <a:pPr marL="0" indent="0">
              <a:lnSpc>
                <a:spcPct val="120000"/>
              </a:lnSpc>
              <a:buNone/>
            </a:pPr>
            <a:r>
              <a:rPr lang="en-US" sz="1900" dirty="0"/>
              <a:t>driving has your full attention. </a:t>
            </a:r>
          </a:p>
          <a:p>
            <a:pPr>
              <a:lnSpc>
                <a:spcPct val="120000"/>
              </a:lnSpc>
              <a:buFont typeface="Wingdings" panose="05000000000000000000" pitchFamily="2" charset="2"/>
              <a:buChar char="v"/>
            </a:pPr>
            <a:r>
              <a:rPr lang="en-US" sz="1900" dirty="0"/>
              <a:t>Any non-driving activity you engage in </a:t>
            </a:r>
          </a:p>
          <a:p>
            <a:pPr marL="0" indent="0">
              <a:lnSpc>
                <a:spcPct val="120000"/>
              </a:lnSpc>
              <a:buNone/>
            </a:pPr>
            <a:r>
              <a:rPr lang="en-US" sz="1900" dirty="0"/>
              <a:t>is a potential distraction and increases your </a:t>
            </a:r>
          </a:p>
          <a:p>
            <a:pPr marL="0" indent="0">
              <a:lnSpc>
                <a:spcPct val="120000"/>
              </a:lnSpc>
              <a:buNone/>
            </a:pPr>
            <a:r>
              <a:rPr lang="en-US" sz="1900" dirty="0"/>
              <a:t>risk of crashing.</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139" y="4740822"/>
            <a:ext cx="3419061" cy="211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CFC7315-214E-4EC7-B30A-9A901504C01B}"/>
              </a:ext>
            </a:extLst>
          </p:cNvPr>
          <p:cNvSpPr/>
          <p:nvPr/>
        </p:nvSpPr>
        <p:spPr>
          <a:xfrm>
            <a:off x="3626869" y="0"/>
            <a:ext cx="1965548" cy="307777"/>
          </a:xfrm>
          <a:prstGeom prst="rect">
            <a:avLst/>
          </a:prstGeom>
        </p:spPr>
        <p:txBody>
          <a:bodyPr wrap="square">
            <a:spAutoFit/>
          </a:bodyPr>
          <a:lstStyle/>
          <a:p>
            <a:pPr algn="ctr"/>
            <a:r>
              <a:rPr lang="en-US" sz="1400" b="1" dirty="0">
                <a:solidFill>
                  <a:srgbClr val="00B050"/>
                </a:solidFill>
              </a:rPr>
              <a:t>UNCLASSIFIED</a:t>
            </a:r>
          </a:p>
        </p:txBody>
      </p:sp>
      <p:sp>
        <p:nvSpPr>
          <p:cNvPr id="6" name="TextBox 5"/>
          <p:cNvSpPr txBox="1"/>
          <p:nvPr/>
        </p:nvSpPr>
        <p:spPr>
          <a:xfrm>
            <a:off x="1921164" y="665018"/>
            <a:ext cx="5597236"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n-lt"/>
              </a:rPr>
              <a:t>DISTRACTED DRIVING</a:t>
            </a:r>
            <a:br>
              <a:rPr lang="en-US" sz="2400" b="1" dirty="0">
                <a:solidFill>
                  <a:schemeClr val="bg1"/>
                </a:solidFill>
                <a:effectLst>
                  <a:outerShdw blurRad="38100" dist="38100" dir="2700000" algn="tl">
                    <a:srgbClr val="000000">
                      <a:alpha val="43137"/>
                    </a:srgbClr>
                  </a:outerShdw>
                </a:effectLst>
                <a:latin typeface="+mn-lt"/>
              </a:rPr>
            </a:b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8763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457200"/>
            <a:ext cx="8229600" cy="762000"/>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212035" y="2822713"/>
            <a:ext cx="8666921" cy="2187437"/>
          </a:xfrm>
        </p:spPr>
        <p:txBody>
          <a:bodyPr>
            <a:noAutofit/>
          </a:bodyPr>
          <a:lstStyle/>
          <a:p>
            <a:pPr marL="0" indent="0">
              <a:buNone/>
            </a:pPr>
            <a:r>
              <a:rPr lang="en-US" sz="1900" dirty="0"/>
              <a:t>According to the National Highway Transportation Safety Administration:</a:t>
            </a:r>
          </a:p>
          <a:p>
            <a:r>
              <a:rPr lang="en-US" sz="1900" dirty="0"/>
              <a:t>Distracted driving is dangerous, claiming 2,841 lives in 2018 alone. Among those killed: 1,730 drivers, 605 passengers, 400 pedestrians and 77 bicyclists.</a:t>
            </a:r>
          </a:p>
          <a:p>
            <a:r>
              <a:rPr lang="en-US" sz="1900" dirty="0"/>
              <a:t>400,000. The estimate of people injured in crashes involving distracted drivers in 2018.</a:t>
            </a: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061253" y="1678057"/>
            <a:ext cx="3564836" cy="105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picture containing drawing&#10;&#10;Description automatically generated">
            <a:extLst>
              <a:ext uri="{FF2B5EF4-FFF2-40B4-BE49-F238E27FC236}">
                <a16:creationId xmlns:a16="http://schemas.microsoft.com/office/drawing/2014/main" id="{E2896C82-20FE-4AD2-B478-1B9CDBEE9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52" y="5181600"/>
            <a:ext cx="7818783" cy="1447800"/>
          </a:xfrm>
          <a:prstGeom prst="rect">
            <a:avLst/>
          </a:prstGeom>
        </p:spPr>
      </p:pic>
      <p:sp>
        <p:nvSpPr>
          <p:cNvPr id="4" name="Rectangle 3">
            <a:extLst>
              <a:ext uri="{FF2B5EF4-FFF2-40B4-BE49-F238E27FC236}">
                <a16:creationId xmlns:a16="http://schemas.microsoft.com/office/drawing/2014/main" id="{80876F33-1900-4407-B951-67BCF075FC46}"/>
              </a:ext>
            </a:extLst>
          </p:cNvPr>
          <p:cNvSpPr/>
          <p:nvPr/>
        </p:nvSpPr>
        <p:spPr>
          <a:xfrm>
            <a:off x="3626869" y="0"/>
            <a:ext cx="1965548"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87386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944756"/>
            <a:ext cx="5486400" cy="4684644"/>
          </a:xfrm>
        </p:spPr>
        <p:txBody>
          <a:bodyPr>
            <a:normAutofit fontScale="92500"/>
          </a:bodyPr>
          <a:lstStyle/>
          <a:p>
            <a:pPr eaLnBrk="1" hangingPunct="1">
              <a:spcBef>
                <a:spcPct val="0"/>
              </a:spcBef>
              <a:spcAft>
                <a:spcPts val="1200"/>
              </a:spcAft>
            </a:pPr>
            <a:r>
              <a:rPr lang="en-US" altLang="en-US" sz="2200" dirty="0"/>
              <a:t>Start every trip well-rested.</a:t>
            </a:r>
          </a:p>
          <a:p>
            <a:pPr eaLnBrk="1" hangingPunct="1">
              <a:spcBef>
                <a:spcPct val="0"/>
              </a:spcBef>
              <a:spcAft>
                <a:spcPts val="1200"/>
              </a:spcAft>
            </a:pPr>
            <a:r>
              <a:rPr lang="en-US" altLang="en-US" sz="2200" dirty="0"/>
              <a:t>Drive during daylight hours if possible.</a:t>
            </a:r>
          </a:p>
          <a:p>
            <a:pPr eaLnBrk="1" hangingPunct="1">
              <a:spcBef>
                <a:spcPct val="0"/>
              </a:spcBef>
              <a:spcAft>
                <a:spcPts val="1200"/>
              </a:spcAft>
            </a:pPr>
            <a:r>
              <a:rPr lang="en-US" altLang="en-US" sz="2200" dirty="0"/>
              <a:t>Schedule breaks each two hours</a:t>
            </a:r>
          </a:p>
          <a:p>
            <a:pPr eaLnBrk="1" hangingPunct="1">
              <a:spcBef>
                <a:spcPct val="0"/>
              </a:spcBef>
              <a:spcAft>
                <a:spcPts val="1200"/>
              </a:spcAft>
            </a:pPr>
            <a:r>
              <a:rPr lang="en-US" altLang="en-US" sz="2200" b="1" u="sng" dirty="0">
                <a:solidFill>
                  <a:srgbClr val="FF0000"/>
                </a:solidFill>
              </a:rPr>
              <a:t>Never drink and drive</a:t>
            </a:r>
            <a:r>
              <a:rPr lang="en-US" altLang="en-US" sz="2200" dirty="0"/>
              <a:t>.</a:t>
            </a:r>
          </a:p>
          <a:p>
            <a:pPr eaLnBrk="1" hangingPunct="1">
              <a:spcBef>
                <a:spcPct val="0"/>
              </a:spcBef>
              <a:spcAft>
                <a:spcPts val="1200"/>
              </a:spcAft>
            </a:pPr>
            <a:r>
              <a:rPr lang="en-US" altLang="en-US" sz="2200" dirty="0"/>
              <a:t>Pull over if you get tired.</a:t>
            </a:r>
          </a:p>
          <a:p>
            <a:pPr eaLnBrk="1" hangingPunct="1">
              <a:spcBef>
                <a:spcPct val="0"/>
              </a:spcBef>
              <a:spcAft>
                <a:spcPts val="1200"/>
              </a:spcAft>
            </a:pPr>
            <a:endParaRPr lang="en-US" altLang="en-US" sz="2200" dirty="0"/>
          </a:p>
          <a:p>
            <a:pPr eaLnBrk="1" hangingPunct="1">
              <a:spcBef>
                <a:spcPct val="0"/>
              </a:spcBef>
              <a:spcAft>
                <a:spcPts val="1200"/>
              </a:spcAft>
            </a:pPr>
            <a:endParaRPr lang="en-US" altLang="en-US" sz="2200" b="1" dirty="0"/>
          </a:p>
          <a:p>
            <a:pPr eaLnBrk="1" hangingPunct="1">
              <a:spcBef>
                <a:spcPct val="0"/>
              </a:spcBef>
              <a:spcAft>
                <a:spcPts val="1200"/>
              </a:spcAft>
            </a:pPr>
            <a:r>
              <a:rPr lang="en-US" altLang="en-US" sz="2200" b="1" dirty="0" err="1"/>
              <a:t>TRiPS</a:t>
            </a:r>
            <a:r>
              <a:rPr lang="en-US" altLang="en-US" sz="2200" b="1" dirty="0"/>
              <a:t>: </a:t>
            </a:r>
            <a:r>
              <a:rPr lang="en-US" altLang="en-US" sz="2200" dirty="0"/>
              <a:t>driving planning tool to       reinforce skills, such as staying alert, getting adequate sleep, etc.  </a:t>
            </a:r>
            <a:r>
              <a:rPr lang="en-US" altLang="en-US" sz="2200" b="1" dirty="0">
                <a:solidFill>
                  <a:srgbClr val="0070C0"/>
                </a:solidFill>
              </a:rPr>
              <a:t>(https://trips.safety.army.mil/TRiPS)</a:t>
            </a:r>
          </a:p>
        </p:txBody>
      </p:sp>
      <p:pic>
        <p:nvPicPr>
          <p:cNvPr id="204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642" y="4191000"/>
            <a:ext cx="2819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944756"/>
            <a:ext cx="3429000" cy="4124739"/>
          </a:xfrm>
          <a:prstGeom prst="rect">
            <a:avLst/>
          </a:prstGeom>
        </p:spPr>
      </p:pic>
      <p:sp>
        <p:nvSpPr>
          <p:cNvPr id="3" name="Rectangle 2">
            <a:extLst>
              <a:ext uri="{FF2B5EF4-FFF2-40B4-BE49-F238E27FC236}">
                <a16:creationId xmlns:a16="http://schemas.microsoft.com/office/drawing/2014/main" id="{E4495BFE-E56D-4C8D-A7E7-DB97B53D0B7E}"/>
              </a:ext>
            </a:extLst>
          </p:cNvPr>
          <p:cNvSpPr/>
          <p:nvPr/>
        </p:nvSpPr>
        <p:spPr>
          <a:xfrm>
            <a:off x="3626869" y="0"/>
            <a:ext cx="2217340" cy="307777"/>
          </a:xfrm>
          <a:prstGeom prst="rect">
            <a:avLst/>
          </a:prstGeom>
        </p:spPr>
        <p:txBody>
          <a:bodyPr wrap="square">
            <a:spAutoFit/>
          </a:bodyPr>
          <a:lstStyle/>
          <a:p>
            <a:pPr algn="ctr"/>
            <a:r>
              <a:rPr lang="en-US" sz="1400" b="1" dirty="0">
                <a:solidFill>
                  <a:srgbClr val="00B050"/>
                </a:solidFill>
              </a:rPr>
              <a:t>UNCLASSIFIED</a:t>
            </a:r>
          </a:p>
        </p:txBody>
      </p:sp>
      <p:sp>
        <p:nvSpPr>
          <p:cNvPr id="5" name="TextBox 4"/>
          <p:cNvSpPr txBox="1"/>
          <p:nvPr/>
        </p:nvSpPr>
        <p:spPr>
          <a:xfrm>
            <a:off x="1791854" y="618836"/>
            <a:ext cx="5772727"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n-lt"/>
              </a:rPr>
              <a:t>DRIVING FATIGUE </a:t>
            </a:r>
          </a:p>
        </p:txBody>
      </p:sp>
    </p:spTree>
    <p:extLst>
      <p:ext uri="{BB962C8B-B14F-4D97-AF65-F5344CB8AC3E}">
        <p14:creationId xmlns:p14="http://schemas.microsoft.com/office/powerpoint/2010/main" val="158646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2"/>
          <p:cNvSpPr txBox="1">
            <a:spLocks noChangeArrowheads="1"/>
          </p:cNvSpPr>
          <p:nvPr/>
        </p:nvSpPr>
        <p:spPr bwMode="auto">
          <a:xfrm>
            <a:off x="304800" y="1892300"/>
            <a:ext cx="7856445" cy="4965700"/>
          </a:xfrm>
          <a:prstGeom prst="rect">
            <a:avLst/>
          </a:prstGeom>
        </p:spPr>
        <p:txBody>
          <a:bodyPr vert="horz" lIns="91440" tIns="45720" rIns="91440" bIns="45720" rtlCol="0">
            <a:noAutofit/>
          </a:bodyPr>
          <a:lstStyle>
            <a:lvl1pPr indent="0">
              <a:spcBef>
                <a:spcPct val="20000"/>
              </a:spcBef>
              <a:buFont typeface="Arial" panose="020B0604020202020204" pitchFamily="34" charset="0"/>
              <a:buNone/>
              <a:defRPr sz="2000" b="1">
                <a:solidFill>
                  <a:srgbClr val="0070C0"/>
                </a:solidFill>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solidFill>
                  <a:schemeClr val="tx1"/>
                </a:solidFill>
              </a:rPr>
              <a:t>Head Protection: </a:t>
            </a:r>
            <a:r>
              <a:rPr lang="en-US" b="0" dirty="0">
                <a:solidFill>
                  <a:schemeClr val="tx1"/>
                </a:solidFill>
              </a:rPr>
              <a:t>DOT Approved Helmet / Novelty Helmets are not authorized </a:t>
            </a:r>
          </a:p>
          <a:p>
            <a:endParaRPr lang="en-US" sz="1000" b="0" dirty="0">
              <a:solidFill>
                <a:schemeClr val="tx1"/>
              </a:solidFill>
            </a:endParaRPr>
          </a:p>
          <a:p>
            <a:r>
              <a:rPr lang="en-US" dirty="0">
                <a:solidFill>
                  <a:schemeClr val="tx1"/>
                </a:solidFill>
              </a:rPr>
              <a:t>Eye Protection: </a:t>
            </a:r>
            <a:r>
              <a:rPr lang="en-US" b="0" dirty="0">
                <a:solidFill>
                  <a:schemeClr val="tx1"/>
                </a:solidFill>
              </a:rPr>
              <a:t>wrap around glasses/goggles</a:t>
            </a:r>
          </a:p>
          <a:p>
            <a:endParaRPr lang="en-US" sz="1000" b="0" dirty="0">
              <a:solidFill>
                <a:schemeClr val="tx1"/>
              </a:solidFill>
            </a:endParaRPr>
          </a:p>
          <a:p>
            <a:r>
              <a:rPr lang="en-US" dirty="0">
                <a:solidFill>
                  <a:schemeClr val="tx1"/>
                </a:solidFill>
              </a:rPr>
              <a:t>Protective Clothing:</a:t>
            </a:r>
          </a:p>
          <a:p>
            <a:r>
              <a:rPr lang="en-US" b="0" dirty="0">
                <a:solidFill>
                  <a:schemeClr val="tx1"/>
                </a:solidFill>
              </a:rPr>
              <a:t>	-Long sleeved shirt/jacket</a:t>
            </a:r>
          </a:p>
          <a:p>
            <a:r>
              <a:rPr lang="en-US" b="0" dirty="0">
                <a:solidFill>
                  <a:schemeClr val="tx1"/>
                </a:solidFill>
              </a:rPr>
              <a:t>	-Long trousers</a:t>
            </a:r>
          </a:p>
          <a:p>
            <a:r>
              <a:rPr lang="en-US" b="0" dirty="0">
                <a:solidFill>
                  <a:schemeClr val="tx1"/>
                </a:solidFill>
              </a:rPr>
              <a:t>	-Full-fingered gloves</a:t>
            </a:r>
          </a:p>
          <a:p>
            <a:endParaRPr lang="en-US" b="0" dirty="0">
              <a:solidFill>
                <a:schemeClr val="tx1"/>
              </a:solidFill>
            </a:endParaRPr>
          </a:p>
          <a:p>
            <a:r>
              <a:rPr lang="en-US" dirty="0">
                <a:solidFill>
                  <a:schemeClr val="tx1"/>
                </a:solidFill>
              </a:rPr>
              <a:t>Foot Protection:</a:t>
            </a:r>
            <a:r>
              <a:rPr lang="en-US" b="0" dirty="0">
                <a:solidFill>
                  <a:schemeClr val="tx1"/>
                </a:solidFill>
              </a:rPr>
              <a:t> Sturdy over-the-ankle boots.</a:t>
            </a:r>
          </a:p>
          <a:p>
            <a:endParaRPr lang="en-US" sz="1000" b="0" dirty="0">
              <a:solidFill>
                <a:schemeClr val="tx1"/>
              </a:solidFill>
            </a:endParaRPr>
          </a:p>
          <a:p>
            <a:r>
              <a:rPr lang="en-US" dirty="0">
                <a:solidFill>
                  <a:schemeClr val="tx1"/>
                </a:solidFill>
              </a:rPr>
              <a:t>Clothing Visibility (Highly Recommended):</a:t>
            </a:r>
          </a:p>
          <a:p>
            <a:r>
              <a:rPr lang="en-US" b="0" dirty="0">
                <a:solidFill>
                  <a:schemeClr val="tx1"/>
                </a:solidFill>
              </a:rPr>
              <a:t>	Daytime: upper garments that incorporate high visibility </a:t>
            </a:r>
          </a:p>
          <a:p>
            <a:r>
              <a:rPr lang="en-US" b="0" dirty="0">
                <a:solidFill>
                  <a:schemeClr val="tx1"/>
                </a:solidFill>
              </a:rPr>
              <a:t>     	Night: retro reflective upper garment</a:t>
            </a:r>
          </a:p>
        </p:txBody>
      </p:sp>
      <p:sp>
        <p:nvSpPr>
          <p:cNvPr id="65540" name="AutoShape 2" descr="data:image/jpeg;base64,/9j/4AAQSkZJRgABAQAAAQABAAD/2wCEAAkGBhQSERQUExQVFBQVFRQUFxUVFBUXFxUUFxgVGBQXFxcXHCYeFxkjGRUUHy8gIycpLCwsFh4xNTAqNSYrLCkBCQoKDgwOGg8PGiwkHyQwLCwqLCwtNSksLCwsKSksKiwsLCwtLCkpLyksLCwsLCwsKSwsLCwpLCwsLCwpKSwsLP/AABEIAOEA4QMBIgACEQEDEQH/xAAcAAABBAMBAAAAAAAAAAAAAAAAAwUGBwECBAj/xABOEAABAwICBgYEBw0HAwUAAAABAAIDBBESIQUGBzFBURMiYXGRoTKBscEUUnJzstHwCCMkM0JDYoKSorPC4RUlNGOT0vFEo9M1VGSDw//EABsBAAEFAQEAAAAAAAAAAAAAAAABAgMFBgQH/8QANBEAAgECBAMECgEFAQAAAAAAAAECAxEEBSExEkFxE1FhwRUiMoGRobHR4fAjFDM0QlIk/9oADAMBAAIRAxEAPwC8UIQgAQhCABCEIAEIWEAZWrnWWsswaLuIA5lR3TGmRIcDD1OJ+NbgOz2rkxOLhh4uT37gK61r2/PiqJIqWGNzI3lnSSl5xlps4hrSLNvfeUwO+6D0gdzKUX4dFIfbIoJrhQGKuqWcpnkZ8CcQ8iE0ty/5C6IS44qXeNuWg7b7pD4tN/ov/wDItTt+0jnlTf6L/wDyKr3PWmJOsGpZc23XSThk+FvyYB/MSmyr2s6TkNjWSN+Q2Nn0WhQxjss7eOaLW4jdz8UWDUsnZttCrjpGJj6iWaN+IPZK8uBAa43F/RIsDcL0VRVbZGhzTcHyPI9q8ybHKDHXOkO6KJ59brNHtKuykrXQuu3cd4O4/bmqjEZgqGJ7OW1hSbLKbKPTsb7AnC7kd3qKcgVZ060KqvB3FMoQhSgCEIQAIQhAAhCEACEIQAIQhAAhCwUAZWCVD36/B1ZUUjIy18GElzyCHA2zaBnbrN3nitZtKSv3uPcMh5KsxWZU8PLgabYEnqdKRx+k4X5DM+ATPWazE5Ri3acz9Q80zYVnuVHXzatU0jov3mFjd8rnm7iT3lJsat7rJCqJTbbbHWKc2oUJir3PG6VjJPWBgd3eiPHtUaY9p3gH1fb7blZ21vRHSUrJmjrQOz+bk6p8HYfNVLQ08kr8DDwuSXEBoGQJt4ZLZ5bU7XDx71p8CNrU6pomkeiPDj6kjFQsGZAP2+xTpPoR0eVnynEGEghjcZIAbm4uJuRlYceRSTtDz2xGB+GxOUoO7fz7MrZnddWNmJZd43PpmcgPt2/bwXNUQtAysnqTV2WxuyRthc4rPFrjfgdcZkZYSb8MkzVseHLK927jvBBN73sQcjdLYVLxLT2J0FoKiW3pvbGO5gufN4Viuao3s0oei0ZT8345T+u42/dDVJwFg8fU48TOXjb4aEqWho5qWp66SP0XG3LePApPmFpZQU6koO8XYa0PEOs7h6TQe64+tOEGsMTt5Le8e8KLFa3VnSzTEQ3d+ohOoqlrvRcD3EFKBUFtX026JsEbHEYi6R1iQSG2a0ZcLlx9StzZ3M52i6Jzzdxp4iSTcnq5XPO1lpsJXlXpKcla4lyRIQhdYoIQhAAhCEACEIQALBWUIAqLWiMw6xRu/JqaYDfvc0OFvGNnipDYpi2xv6Gt0ZUfFe9hP6IdET5OcpCWLJ51HhrRl3r6AkaWWQFvhHErHSBVdPDV6vsQbHaczEbLrZyOkG7cbbllQVaVSlLhqKzHq1tDkr6Js0T4n+jIxzD3OFr+revPEvSUVS9gN3RudG7K4dZx3jwK9IKkdrFA1ukXOyHSRxvPfYsP0Ar3JKzVSVPk1cjkNklc2XrXlic7eGPxMNs/RLmlu85XIzKTbIWiwlfb5JyBABt983WA8ByXFDAMPoi+Y3D7dvnuSxpGn8i1iLZt3Cxz6gvl9a07CM4rUX+E2AsHm2QAcWgAZgYWEkNuAbBw3DkmqoDnvAtm5waBa3DC0AcAMgnH4Iw3u0Dfuy4eXu353sk9FxtjrIHOyY2eIu4ZB7Se7t/qkbsmxHJN3PQ1BSCKKOIbo2NYP1Wge5LgLHHxW4C85m222+ZIjR/Aj7BbELlrXGxwkiw4cVpT1TsGZKuKOT16tNTTSvtca5q51kLTCsMncd4FlkTDPhZQ1ctxVJXcb9NRLxZTO12rvWYeDI42+s3efpL0Fs/iw6LoR/8AFg82NPvXmbaLU46+oINwJS0dzQG/yr1HqmzDQ0g5U8A8I2LX4SHBRivAah2QhC6RQQhCABCEIAEIQgAQhCAKk+6Gg/BqWTlM9n7cZP8A+a7NC6XMtNTyE3MkcZPyiBi8wVt90FDfRbXfEqYXeLZG5ftKK6g6TLqGJjWSyOjdI3qsJaOsXNGNxDRk7dfK6iqKl7dS2nN8hr8Cbzuy8lm6r/Te090b3Rsp7OY4tJleMnNNj1Y73z/SUW0jtBrZMum6Mcomhn7xu7zUykraDS5HTht3OIaMs3EAD1ntXTT1TJGB8bmva7c5pBBtkbEb87hedJZnyHFI50jub3F3he6sjZRp/J1K88TJF3/nGj1db1FUWdYftaSqJax+g+ErOxY0jgBcmwtcnlbf5XXn/WjTPwysll/ILsLPm2dVvjmfXyV66Z0f09PLDiw9IxzA7PK435ZkdnIrzpVwSRSPjcMLmOc0jkQSD9vcuPI4QfFLn5C1DsgAH24/bw7kvf7bu31cPbxTYJZLcBu5/bJZdLJzHgtLYisOZ+3Dd7Pd2psreX9P+LeXbfJN75PjeC55Q/iUthUX/s/098Loo3E3kj+9Sc8TALOPym2PfdSRzTY2tfhfMX4Xtwuots31bdR0bQ/8ZKeleLZtuAGtPaAPElSpxXn2M4FXl2e1zpjtqNYM7M3wsk7YZM/2JcPk4psptZaVzywTNY4OIdHKejc1wObevYXyO48E6ax6RdFDaP8AHSkRRdjje7u5rQXeoKu2UDo6h7GFpDYGHC8EtcWs6ORzw0XOTn349oWrynFVq8G6lrbLQhmkmWbG8EXGY5jcVyyvwuB/JdkfcVVrKfomSSslkikYWgCGzGvD2t6E4Wus1pHWxWdcAgjFmbHgoJ+ijc2oEpLGE9NELOJAzDo8LgD2hxVjWxdKhbtHa4y1yhtY5L1E3z0x/fcvXmrrbUlOOUEI/wC21eRdZYS2pma4AOE0tw03A6xuASBcb+C9g6Lw9DFh9Ho2Yfk4RbyUyaauh62OpCEJRQQhCABCEIAEIQgAQhCAK12/yW0Vb41RC36bv5Uw7LIbUDTzllPsHuTz90E7+7Yhzq4gP2Jj7k37NmW0fD2ulPi931KkzqVsPbx+4LcrTXqHBX1I/wA0u/aAd71GHSXKlu091q+e3+X/AA2KGQKwwjvQg/BfQje7O1jl26MrnRSNkYbPaQ9p7Wm/h7iuKMLBfZw58l0SSkrMQ9DaI0o2pgjmZueL2+K7c5p7iCFX21bVU4hWRjI4WzAcDuY/uIs09w5rl2Z60CGY08htFKeoTubLuHcHZDvwq1KmEPa5j2hzXAtc07i05EFY6XHl+JutvqvwS+1E85NK1cE+636sOoprZuifcxv5ji0/ptvY88jxTIQtdSqxqRUovRkQleyl+zTVn4VU9K8XihIcb7nP3xs8RiPYLcVGtHaNfUSsijGJzzYDh2k8gBck8gr91e0Gykp2Qszw5udbN7z6Tj9sgAqvNcb2FPgi/Wf0HwjdjkXcVruzPDMknK3G/Z9S24po1krWCMxOzL2Oc5gPWdC30wLZjFk2/aVksPRlWqKnHmdDdiP1msuGvwVEMjWvwx00g6wLHEXIDcnYzhN23sGtBG8qPa01fwavc/OzmOa4NNi6OQXu05gFrsW/Lqi+RKk1DoX4KbNmkdFe7IH2LY33N3A79xIAFt5vdMWvdD0uGRoBcxhyPFrScXgHYuwBx4L0CjSjSgoQ2RzPxGpjAY4Wk/j6eoY3P8tk2KJvfe4HerW0d/h4fmY/HAFSNOekp7Z46dwkadxMT3NbIB8mTCR845Xfo+qEkET22s+Njue9oJ878FR54rwg/HyHQ5lCa/RYa+pH+c8/tdb3r1HqXPj0dRuve9NAbn5tq837VaXDXyHg9scni0NPm0q+dkNb0mh6M3uWxmM9hY9zbeACu8LLioxa7kJEmKEIXQOBCEIAEIQgAQhCABCFgoAqX7oeptTUjODqhz7fIjIH0yujUmnwUFMOceL1uLne9RnbxX9NX01MwkmOK5aOD5nANHO+FrfEKd0dMI2MaN0bWsH6gA87LO55NcEYeP79QjuUVr7VdNX1NhcCVzb/ACQG/wAqZY48IyGatCm2Uvkc5887W4iXFsbS43JJN3OsOPIqRaN2d0UP5synnK7F+6LN9qk9K4ehBQi72XIaoSepSkOjppjhjY5xPBjST4C6kmitldY/MsbFfe+Z2Y7mNu7xCumGAMGFjWsbyaA0eAssm3NcU84rVNKUPNjlTXNlfUeyRoA6SpJP6EYHm4+5T2igwRtYXueWi2N1sTrbibbzbxssvlA5nuC5/wC0W8Gu8AuWrSx2JXrxb91hVwx2EdO6EjqonRSDqu3OG9jx6Lm9u/vzHFUTprRclLM6CQdZp38HNO5w7CPtvXoa92g81HtZNFQS1VFJI0F4mLQPjARvkAdzAe1p/WKdl2MlQk4S21+KGzjzRxbPNUhSxdLKPv8AK0ZEZxxnMN+UcifUOamIKxiuUhLWAEgt3EjeuPgrY6q2ld7+4kTUUdJ9Shun9HaSMsr4DAWvsAOqZGtaLNF3gdp5XJUqZVN7R6vqSrZmncVLSp4rBS41B/C/0B2lzKlkp9JMd99Erbm2Jx6mfEub1WjtSmlaCoiMcr5WucTkwXLd1nDkRawO69+1W0CeB+3qXLW6LimGGWNjxvzHHmCMwrGnnrWlSHw/I3s+5lRV+jehf0zIy2F92lpuRG97SHxOO8xuzDXe9t1YupLmuoYg0khmNnWtiGFxs1wGVwCBfjvsNyUn1KpnRvY1rmB7bHDI+194JaXWfnbfyWdV9XnUgkYZBIxxDmnCWuBAsbi5BuLZ9iZmGPoYmj6j1TvZiRg09SC7ZaHrwSW9Jj4ye1pDh5PUt+5100H0c9OT1opQ8D9CQZ99ntd4hc21DRvS0JcBcwua/wDVPVd9Jp9Sr/ZLrF8B0pEXG0c33h/YHkYCe54Z6iVbZTU48Ol3aCbOx6nQsArKthQQhCABCEIAEIQgAXBpzTMdJBJPM7DHG3E48eQAHFxJAA5lLaR0jHBE+WV7Y42Auc9xsAPtw4rz9rlrdUabqW09O1wp2uuxhyx2y6ab4oHBvC/Mps5qCuxG7HNqcyTSGlJK2QZYzMeIB3QsHO2XqYrac7CL9qbNXdAspIGxMzzu59s3v4uPZwA4Bd1Y7O3L2rJykswxiX+q+i+45erG5g1nIBJSVTudkmzNK/BzyV7/AEuCo7xiuv5GXkzVrid6UASjaUpVsCJZlg6SspL3IOBs57JOSL1dy7ujCzhHILjqZ/QWkIt/Id2bOakqGubZrg4tOF1iDYjeCOCY9a52xTUkr7hrJXE27WgXt3FdVZq0HS9NE50M1yS5ouH9j2Hfl4pHXDRhnjjjbbEZMr7iejkuL8LgW9aoabpuupX0d7+FxXfhH1kgte4tz4WA335cVw2BzB35riqNBSS08UJkwNsBLbNzwGjqg7rE77/0T81osBbhZT4TFwwMnJetfTol9ws5HAGrnmrACQHxgi2T3Yb3B4kgDcOe/dkSnXoR/wAFIy6NY7e0Z8wParuOeYaW917vsN7NnH0z8iIy4ZdaN2IcN+WX9D2XyNIEB1xI3CCXXaeqG2uXAXsBceKw/V2O9w0NPNvVPLest0Y9uXSSOYd7C8uBFwbZk2FwOCnWMwtbeUX1/IvC0KCtdz8Qto643zASL2EbwfBJuNlJLBYOqtIx934G8TQ51MDXtLXAFrgWkcC0ixHgV5/101ZfR1DmZlvpRv8AjM/JPyhuPaD2K/qV92doTXrJq5HWxdHJk4XLJAM2O94PEce8ArNYLESwNeVOe17P7j5K+qHrZjtCi0jTNBcBUxtAmjJzJAt0jRxY7f2E2PAmaheR9IaKqtGVTXNLopWHEyRhycN2Jh3EHcQe4jgbw2bbXYq8NgqMMNXkANzJu1l9zv0PC/DYQnGa4ou6G3LJQsArKeKCEIQBi6ZNaNcKagi6SokDb3wsFjJIRwY3j37hxKeyvNu2rQr4dJOe573tmYJIy8k4cyHxg/FacwOAcPWjEbsPNZUVmn3iR5FPRMeQxgNySN5sPxklrZmzW8ON5hoXQENJHghZhGWJxzc8ji48e7cOSjmyOW+jz+jNJ5hhUyO5YzMcVVnVlTb0T2HJczeIZA8lnoxyHgstOS0tcqojOSbadiQUtbsWs0rWtLibBoLic8gBcnwC2smbXGs6OhqXcTGWDvfZg+klpxdSoo97QrdkclXr/TMg6cGSRnSGLqtt1w3GfTIyw8Uw1215o/F0/cZJPc0e9V+NK/gj6fCM5mytffIWYWEFtt5BGd+CacWLO/VHmthDJ8NHdN9WQdpIns21upeeqIox2MufFxPsTfU661cpsaiS36JDB+4AomKtiXgqW7mrojg6NP2YL4Dk3YvzVxxNHT3JJMTCSTckkXJJO/euqrHWi+cH8OT7etc2rv8Ag6b5mL6IXZOPQ4dYfRd77LFz/uy6vzHPYVVT6z6yVVNXVDYZntb0hdgyc3MNO5wICthUlr6/+8Kj5y37rFZ5PCM6slJXVvNCT2HCl2uVbMpGxSDtZhPi0j2J8otssZt0kDh2xvB8nAe1VmQk8Nswr+pleFnvG3TQjU5LmXlo3XylnbI8OewRAOfjYRhBdhHo3vnlYJ0oNP089hFPG8kXwhwxWG84Tnb1KiqTS2CklgDbulkicX3sMEeIhpG++Ig8sk57OqrDpCmHMuYf1mOHtVbismpQpucG9E38B6qPmXegs7PJF1rYLMJtbEwBljkP6rWRqGHit3p13fUbujh0ho2KojMczA9h4HgebTvae0KoNoOpjKF0b43lzJC7CD6bC3CfSGRHWFjkVdOFVTtirrzRxj83Ff8AWkcT7GtV3lNSp26hF6c0RS2JNsq2wF2Clrn4nXayGcglziSA2OS17nMWf48zdIK877ANA9NXPne0FtPHdpI3SyGzT3hokPrXomy16EQIQhKKCr3bZq78I0eZmi8lK7pe0xHKUeFnfqKwklUQNe0tcA5rgWkHcQRYg9hBKAKP2OuvSSjlMD4sH1KeOCg+zmlFPU6QpgbiKXC0niGPewE9tsN1OC5YXMk1ip/vIdH2TdxyC0a9bHgtSOKrkOYoHKIbVKjDo8j48sbfUMTj9FSu6gG2ee1LABxmcf2WH/cuzAQviYdRJv1WVW5+LIetIuGI4W7hvWjKiwsRcLQ1R3NFh2LeogFzQpWmpMJzXCHuXdSTG9ikaDY9C6u50dN8xF9ALueN3f7im7VY/gNN8zH7E5OG7vXndXSpLqzo5GR7lR2vv+OqfnXewK8R7lR2uzvw6p+ef7bK4yNfzS6eYypsiNiXvW7SuWapIO4JA1rlriKx3SSWXTqvWGKrgfwbNG71YxfyumXprrs0c4mRnym+0KOorxaYbHpyQ8FgBYec/H2oBXnFrHTe5gblvwC0K2O5DBGMCobaHXiWtnN8g8tHyYxh/lKvfHYEngL+Ga8600wfWMLrOBnjJBORBkbfxuVosjh68p92hFU5I9J7LNVfgOjomuFpZR00vPG8Czf1W4W94PNTBYCytUAIQhAAmnTOm+haQ1hlktcMBDd/Fz3ZNG/mctydk26V0WZS0tIBFwb8uHn7VzYqVWNNuiryArnRGhZhWz1kvRMNQM4o8RAPUzLiBc9XlvcU+ud5Jo1kqKijqaJj3RGOokfG4Na67bYMAxu3+le9hu708FtljsdCtGpxV92uQq2sjc7ggBZduCw1VvIkBzFXO2Zv3im+ck+gP6KyCq52zvAhpvnJT+6z61YZW3/Uw/eQyotCoHJeGy0lhvmPBc1yFukQpXOyXJZpmm4K52y33rqpwbpGI0egNTnXoKU/5TR4Ej3J4dw7/cmPUf8A9PpvkH6b0+P9/uK89xC/ln1Z0rYyB7FQ+u7vw2q+ek+kr3ufJUTrzH+HVQ/znnxsferfI/7sunmR1HoiLySJJsJcV04M0oAtaRiMVKOK7aOwezK3Wb7QuKSosl6F+JwPAG6ZPYD0y5gv4oWMV7d11leay3OxCZW53LQrY7k58hgi+1nB1rWN77rcb34WumePVCjB6RtPFcWsQ3IE3BtnYb+CW1qlw0VUf8mTzFveq62P436YiYHO6Nolkc3EcJLWOaLt3b3N8ArvL8HOvFyjNx1+JFLex6C0DCWwMBy5DPJv5I7Mk4rACytbThwQUb7ACEIUgAhCEAV9top/wKKcb6eqgkv2Elh83N8F0E3z55j15j2p32g6P6fRlWy1z0L3D5TBjHm1RrV+o6Slp3/GijPrwgH2LN57DSEuqFjuOLtyw1B3LEay/Ik5ihVZbZc/gzf0ZnecY9yszEqr2wzXqIQOEJ/ee7/arLKIt4qPv+g2r7JV5eWuS2EOF1isiyuueKWxW5RAloKdHYrqpTmkXOutqd6RiF9ahZ6Op+5/lI9P0h9efuUe2en+7oOH4z+I9SB53W5hYDEr+efVk62Nx5qj9fxbSVRyLgfGNhV3tG5UltLbbSU3dEf+2z6lY5K/53080NqbIi7xZx7/AHpKeawstp5LLl9IrXkaMxwFyXil6wDdw8+a2nfgbYb1rRRcTvO5JLYU9NUhvHGebGHxaErZceiJL00B5wxebGrruvNZr131Z1ITcVu7cEm7etpHpbbDLkf19kw6PqO1rW/tPYPrUZ2A0uLSNTJ8SDD63vb7mFO+1Cpw0IbxfKwepoc4+wJT7nbRrhFWTkWbI+KNpPHow8vt2Xkb4LX5LG1Bt95E/aLjQhCvBQQhCABCEIASqAC0h1rEYTfdY5EearDU1mCkbGc+hkngyzyjle0HtyspLrhSsL2vmDC2MYmF/ot3Yyb5XyBvbcuZjh6P6LX2/QdfA4dhs7wWXzfE9onSUH6r3FjuY4FbR7lqzMHtWYndVZ1j1ubXVM7WqgOr7XPViiGR5gu/mVyySAAkmwAuSdwHMqi9ps2LSEzgbi0QBG4gRstbxVvkkb127cn5DKuxGmC97HxzXJPFhKXp35Erd9nBbIiOUTLZ0m6w81o6Oy3aPt4oFL62bZ6Nh75f4jlI5nbvlNHjkoxswlvo2PsfKP3r+9Sao/J+UzPtxCywOKX/AKJrxZJ/qhQDdn6lS+1BttIydrIT+436ldDWql9qj/7xf83D9ELuyb/IfTzQlTYhFQ7Nb0kfE8EkW3cljKACAVsBgm7rOz3e7il4pbdbnk0cgOKQiHVeey3itgLkDkG+xIwZ6Q1ezpKY84IfoNXeTZNWqUoNDS5i/QRZcbWte3qTk51151VT7SXV/Un5GGm5Wz1lqw4pu70E5FdbWqkvfS04IBdid2AvcGNJ8HK0Nn+laUUNPHB1GgdHgPpYxfE5xGRLjd1+OJRysqKSrZgDoZj0jWYbtc5r8Vt28EAOPI2T9oDQ13NwtwxMPbbI3AF7k52utJgcVOEI0IQd+d+urIpX4tCZoWAsrSjgQhCABCEIATlga4Wc0OHIgH2pm1iochKBctGB1viHMH1H6RT6kapl2OHNpHkVz4ijGrTlCXMCGxvCRdO1uIucGgWuSQAPWVlsItu+3rSdXQRujIdGxwsTZzGnMA2NiFgEoqVncW7sZa9kjci17XC2RDgQe7eqP1+cDW1GGwAkLQBbINDWCw/VV4U1GyMNaxjWCwya0NFyMzYZb0rNTNfcOa1w4hzQQfUQu/CYyOFqOSTaYji5HmhtIdx3e0rYxEXsvQU+qlI4500BPzTR7Aud2otCf+li9WIexyuVnlLnFjeBlDdAcPNc7BnZXxJs3oD+Yw/JkkH8y5RsnoPiy/6p+pSLOaD5P4BwsT2SS30fblNIPJh96ldaeq35yH+Kxc+hNX4qWMxw4g0uxEOcXdYgC9z2AJbSDeoM/wA5CfCaMrOVpwq13OOzY7VR1OoGwz8FRu0+bFpGc8GiFvrEbFd5buCa6/U+jlkc+SBr3uN3OJfc5AXydbcAFNgMTDC1HOSb05dQkmzz4ad1rDjmT2cM0kaJwzGfcr8bs60f/wC2ae98hA7hiyW42e0A/wClZ+1J/uV087oLk/l9xFFlCghrS07zv7PBZgYQ5p9Xh/Sy9DU+qNGz0aWAW5xh30rpR2rNLe/waC/zTPqTHntLbhYvAxv1Moo/glPKGjG6BjHOvm5rSbA91vJP9+R9i1jpGMaGtaGtG5rQGgdwGSbZdAtM/SdJMHHrACSzBawDQy2HDbsWfc41ZylJ238fcK7rkOJlwjM/1UL180pVhmCGKURkdeZrSbA/kgjMb8ye4c1LnaPubmR1+6M+1l0vHCRucfBvuAT6NaFGSnZPqMcZSKi2R6uOn0swvjJjja+WQOacNsJbGDcfGc0gH4q9LsYALDIdijerj3dM4XuCy5Ha0ix8ypMtnhK6xFJVLCpWBCELrFBCEIAEIQgAWr9y2WEjVwIf/Z8gy6N9xyBI8RkufSMbo4yXxy2II6sUjzu5MBKnFkWVF6DpXu5MW7K+/tBnVx3iJAOGa0bwDuu125dMcodctIPcQfYVNnwhwsQCORFx4FM9dqVRTfjKWEnmIw137TLHzUU8ii36s7e4OJjGWnkUWSOkdjtK+/RS1NOeGCZzmj1SX9qjVdsf0gz/AA+kXO5B75oz4hzx5KH0FNbT+X5F4iVLCret1W1ggvZ08g5xysl8iQ7yTJUaW0xGeuaxpHxoZB/Io/Qlb/pCcRcvBcGlTaP/AOyD+NGqhbrnpRv52S36UQP0mIn160k4YXSZXBuIowciCPyOYCSGTVoyTuv33CSldF1Rjd2XSjlSkWvek9wlce6Fh9jEuzWfTD/RdMfk031RpryWu3uv33CqaSLhIWQqphpdPyeiKz/TDPpBqcqfUfT8npSSsvxfVNb5MJPknrJKvOS+YcXgWKFsW34HwUOpNkmlHfjdIFnyZZ3n+UeafaPY0Pz2kKyTsa8sHmXHzTvQU/8Av5C8fgOMxs25yA4nIZcydy42aRhdKGNljLw03YHtLhci2V080mzCgZbFCZjznkkl/de7D5J/pdEQxgNjijYBmAyNjQD2ADJTQyKy1n8hHJsi1liymmBYMQ5DwCa8hfKp8vyO4iPauD767sZ7SpItGxAbgB3Bbq8weH/p6Sp3uMBCELrAEIQgAQhCABCEIAEIQgAQhCAMFCEIAwVkIQgDD0jIhCYIZp0uhCVAhMrcIQlAwNy2CEJRQQhCABCEIAEIQgAQhCABCEIA/9k="/>
          <p:cNvSpPr>
            <a:spLocks noChangeAspect="1" noChangeArrowheads="1"/>
          </p:cNvSpPr>
          <p:nvPr/>
        </p:nvSpPr>
        <p:spPr bwMode="auto">
          <a:xfrm>
            <a:off x="63500" y="-10382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65541" name="AutoShape 4" descr="data:image/jpeg;base64,/9j/4AAQSkZJRgABAQAAAQABAAD/2wCEAAkGBhQSERQUExQVFBQVFRQUFxUVFBUXFxUUFxgVGBQXFxcXHCYeFxkjGRUUHy8gIycpLCwsFh4xNTAqNSYrLCkBCQoKDgwOGg8PGiwkHyQwLCwqLCwtNSksLCwsKSksKiwsLCwtLCkpLyksLCwsLCwsKSwsLCwpLCwsLCwpKSwsLP/AABEIAOEA4QMBIgACEQEDEQH/xAAcAAABBAMBAAAAAAAAAAAAAAAAAwUGBwECBAj/xABOEAABAwICBgYEBw0HAwUAAAABAAIDBBESIQUGBzFBURMiYXGRoTKBscEUUnJzstHwCCMkM0JDYoKSorPC4RUlNGOT0vFEo9M1VGSDw//EABsBAAEFAQEAAAAAAAAAAAAAAAABAgMFBgQH/8QANBEAAgECBAMECgEFAQAAAAAAAAECAxEEBSExEkFxE1FhwRUiMoGRobHR4fAjFDM0QlIk/9oADAMBAAIRAxEAPwC8UIQgAQhCABCEIAEIWEAZWrnWWsswaLuIA5lR3TGmRIcDD1OJ+NbgOz2rkxOLhh4uT37gK61r2/PiqJIqWGNzI3lnSSl5xlps4hrSLNvfeUwO+6D0gdzKUX4dFIfbIoJrhQGKuqWcpnkZ8CcQ8iE0ty/5C6IS44qXeNuWg7b7pD4tN/ov/wDItTt+0jnlTf6L/wDyKr3PWmJOsGpZc23XSThk+FvyYB/MSmyr2s6TkNjWSN+Q2Nn0WhQxjss7eOaLW4jdz8UWDUsnZttCrjpGJj6iWaN+IPZK8uBAa43F/RIsDcL0VRVbZGhzTcHyPI9q8ybHKDHXOkO6KJ59brNHtKuykrXQuu3cd4O4/bmqjEZgqGJ7OW1hSbLKbKPTsb7AnC7kd3qKcgVZ060KqvB3FMoQhSgCEIQAIQhAAhCEACEIQAIQhAAhCwUAZWCVD36/B1ZUUjIy18GElzyCHA2zaBnbrN3nitZtKSv3uPcMh5KsxWZU8PLgabYEnqdKRx+k4X5DM+ATPWazE5Ri3acz9Q80zYVnuVHXzatU0jov3mFjd8rnm7iT3lJsat7rJCqJTbbbHWKc2oUJir3PG6VjJPWBgd3eiPHtUaY9p3gH1fb7blZ21vRHSUrJmjrQOz+bk6p8HYfNVLQ08kr8DDwuSXEBoGQJt4ZLZ5bU7XDx71p8CNrU6pomkeiPDj6kjFQsGZAP2+xTpPoR0eVnynEGEghjcZIAbm4uJuRlYceRSTtDz2xGB+GxOUoO7fz7MrZnddWNmJZd43PpmcgPt2/bwXNUQtAysnqTV2WxuyRthc4rPFrjfgdcZkZYSb8MkzVseHLK927jvBBN73sQcjdLYVLxLT2J0FoKiW3pvbGO5gufN4Viuao3s0oei0ZT8345T+u42/dDVJwFg8fU48TOXjb4aEqWho5qWp66SP0XG3LePApPmFpZQU6koO8XYa0PEOs7h6TQe64+tOEGsMTt5Le8e8KLFa3VnSzTEQ3d+ohOoqlrvRcD3EFKBUFtX026JsEbHEYi6R1iQSG2a0ZcLlx9StzZ3M52i6Jzzdxp4iSTcnq5XPO1lpsJXlXpKcla4lyRIQhdYoIQhAAhCEACEIQALBWUIAqLWiMw6xRu/JqaYDfvc0OFvGNnipDYpi2xv6Gt0ZUfFe9hP6IdET5OcpCWLJ51HhrRl3r6AkaWWQFvhHErHSBVdPDV6vsQbHaczEbLrZyOkG7cbbllQVaVSlLhqKzHq1tDkr6Js0T4n+jIxzD3OFr+revPEvSUVS9gN3RudG7K4dZx3jwK9IKkdrFA1ukXOyHSRxvPfYsP0Ar3JKzVSVPk1cjkNklc2XrXlic7eGPxMNs/RLmlu85XIzKTbIWiwlfb5JyBABt983WA8ByXFDAMPoi+Y3D7dvnuSxpGn8i1iLZt3Cxz6gvl9a07CM4rUX+E2AsHm2QAcWgAZgYWEkNuAbBw3DkmqoDnvAtm5waBa3DC0AcAMgnH4Iw3u0Dfuy4eXu353sk9FxtjrIHOyY2eIu4ZB7Se7t/qkbsmxHJN3PQ1BSCKKOIbo2NYP1Wge5LgLHHxW4C85m222+ZIjR/Aj7BbELlrXGxwkiw4cVpT1TsGZKuKOT16tNTTSvtca5q51kLTCsMncd4FlkTDPhZQ1ctxVJXcb9NRLxZTO12rvWYeDI42+s3efpL0Fs/iw6LoR/8AFg82NPvXmbaLU46+oINwJS0dzQG/yr1HqmzDQ0g5U8A8I2LX4SHBRivAah2QhC6RQQhCABCEIAEIQgAQhCAKk+6Gg/BqWTlM9n7cZP8A+a7NC6XMtNTyE3MkcZPyiBi8wVt90FDfRbXfEqYXeLZG5ftKK6g6TLqGJjWSyOjdI3qsJaOsXNGNxDRk7dfK6iqKl7dS2nN8hr8Cbzuy8lm6r/Te090b3Rsp7OY4tJleMnNNj1Y73z/SUW0jtBrZMum6Mcomhn7xu7zUykraDS5HTht3OIaMs3EAD1ntXTT1TJGB8bmva7c5pBBtkbEb87hedJZnyHFI50jub3F3he6sjZRp/J1K88TJF3/nGj1db1FUWdYftaSqJax+g+ErOxY0jgBcmwtcnlbf5XXn/WjTPwysll/ILsLPm2dVvjmfXyV66Z0f09PLDiw9IxzA7PK435ZkdnIrzpVwSRSPjcMLmOc0jkQSD9vcuPI4QfFLn5C1DsgAH24/bw7kvf7bu31cPbxTYJZLcBu5/bJZdLJzHgtLYisOZ+3Dd7Pd2psreX9P+LeXbfJN75PjeC55Q/iUthUX/s/098Loo3E3kj+9Sc8TALOPym2PfdSRzTY2tfhfMX4Xtwuots31bdR0bQ/8ZKeleLZtuAGtPaAPElSpxXn2M4FXl2e1zpjtqNYM7M3wsk7YZM/2JcPk4psptZaVzywTNY4OIdHKejc1wObevYXyO48E6ax6RdFDaP8AHSkRRdjje7u5rQXeoKu2UDo6h7GFpDYGHC8EtcWs6ORzw0XOTn349oWrynFVq8G6lrbLQhmkmWbG8EXGY5jcVyyvwuB/JdkfcVVrKfomSSslkikYWgCGzGvD2t6E4Wus1pHWxWdcAgjFmbHgoJ+ijc2oEpLGE9NELOJAzDo8LgD2hxVjWxdKhbtHa4y1yhtY5L1E3z0x/fcvXmrrbUlOOUEI/wC21eRdZYS2pma4AOE0tw03A6xuASBcb+C9g6Lw9DFh9Ho2Yfk4RbyUyaauh62OpCEJRQQhCABCEIAEIQgAQhCAK12/yW0Vb41RC36bv5Uw7LIbUDTzllPsHuTz90E7+7Yhzq4gP2Jj7k37NmW0fD2ulPi931KkzqVsPbx+4LcrTXqHBX1I/wA0u/aAd71GHSXKlu091q+e3+X/AA2KGQKwwjvQg/BfQje7O1jl26MrnRSNkYbPaQ9p7Wm/h7iuKMLBfZw58l0SSkrMQ9DaI0o2pgjmZueL2+K7c5p7iCFX21bVU4hWRjI4WzAcDuY/uIs09w5rl2Z60CGY08htFKeoTubLuHcHZDvwq1KmEPa5j2hzXAtc07i05EFY6XHl+JutvqvwS+1E85NK1cE+636sOoprZuifcxv5ji0/ptvY88jxTIQtdSqxqRUovRkQleyl+zTVn4VU9K8XihIcb7nP3xs8RiPYLcVGtHaNfUSsijGJzzYDh2k8gBck8gr91e0Gykp2Qszw5udbN7z6Tj9sgAqvNcb2FPgi/Wf0HwjdjkXcVruzPDMknK3G/Z9S24po1krWCMxOzL2Oc5gPWdC30wLZjFk2/aVksPRlWqKnHmdDdiP1msuGvwVEMjWvwx00g6wLHEXIDcnYzhN23sGtBG8qPa01fwavc/OzmOa4NNi6OQXu05gFrsW/Lqi+RKk1DoX4KbNmkdFe7IH2LY33N3A79xIAFt5vdMWvdD0uGRoBcxhyPFrScXgHYuwBx4L0CjSjSgoQ2RzPxGpjAY4Wk/j6eoY3P8tk2KJvfe4HerW0d/h4fmY/HAFSNOekp7Z46dwkadxMT3NbIB8mTCR845Xfo+qEkET22s+Njue9oJ878FR54rwg/HyHQ5lCa/RYa+pH+c8/tdb3r1HqXPj0dRuve9NAbn5tq837VaXDXyHg9scni0NPm0q+dkNb0mh6M3uWxmM9hY9zbeACu8LLioxa7kJEmKEIXQOBCEIAEIQgAQhCABCFgoAqX7oeptTUjODqhz7fIjIH0yujUmnwUFMOceL1uLne9RnbxX9NX01MwkmOK5aOD5nANHO+FrfEKd0dMI2MaN0bWsH6gA87LO55NcEYeP79QjuUVr7VdNX1NhcCVzb/ACQG/wAqZY48IyGatCm2Uvkc5887W4iXFsbS43JJN3OsOPIqRaN2d0UP5synnK7F+6LN9qk9K4ehBQi72XIaoSepSkOjppjhjY5xPBjST4C6kmitldY/MsbFfe+Z2Y7mNu7xCumGAMGFjWsbyaA0eAssm3NcU84rVNKUPNjlTXNlfUeyRoA6SpJP6EYHm4+5T2igwRtYXueWi2N1sTrbibbzbxssvlA5nuC5/wC0W8Gu8AuWrSx2JXrxb91hVwx2EdO6EjqonRSDqu3OG9jx6Lm9u/vzHFUTprRclLM6CQdZp38HNO5w7CPtvXoa92g81HtZNFQS1VFJI0F4mLQPjARvkAdzAe1p/WKdl2MlQk4S21+KGzjzRxbPNUhSxdLKPv8AK0ZEZxxnMN+UcifUOamIKxiuUhLWAEgt3EjeuPgrY6q2ld7+4kTUUdJ9Shun9HaSMsr4DAWvsAOqZGtaLNF3gdp5XJUqZVN7R6vqSrZmncVLSp4rBS41B/C/0B2lzKlkp9JMd99Erbm2Jx6mfEub1WjtSmlaCoiMcr5WucTkwXLd1nDkRawO69+1W0CeB+3qXLW6LimGGWNjxvzHHmCMwrGnnrWlSHw/I3s+5lRV+jehf0zIy2F92lpuRG97SHxOO8xuzDXe9t1YupLmuoYg0khmNnWtiGFxs1wGVwCBfjvsNyUn1KpnRvY1rmB7bHDI+194JaXWfnbfyWdV9XnUgkYZBIxxDmnCWuBAsbi5BuLZ9iZmGPoYmj6j1TvZiRg09SC7ZaHrwSW9Jj4ye1pDh5PUt+5100H0c9OT1opQ8D9CQZ99ntd4hc21DRvS0JcBcwua/wDVPVd9Jp9Sr/ZLrF8B0pEXG0c33h/YHkYCe54Z6iVbZTU48Ol3aCbOx6nQsArKthQQhCABCEIAEIQgAXBpzTMdJBJPM7DHG3E48eQAHFxJAA5lLaR0jHBE+WV7Y42Auc9xsAPtw4rz9rlrdUabqW09O1wp2uuxhyx2y6ab4oHBvC/Mps5qCuxG7HNqcyTSGlJK2QZYzMeIB3QsHO2XqYrac7CL9qbNXdAspIGxMzzu59s3v4uPZwA4Bd1Y7O3L2rJykswxiX+q+i+45erG5g1nIBJSVTudkmzNK/BzyV7/AEuCo7xiuv5GXkzVrid6UASjaUpVsCJZlg6SspL3IOBs57JOSL1dy7ujCzhHILjqZ/QWkIt/Id2bOakqGubZrg4tOF1iDYjeCOCY9a52xTUkr7hrJXE27WgXt3FdVZq0HS9NE50M1yS5ouH9j2Hfl4pHXDRhnjjjbbEZMr7iejkuL8LgW9aoabpuupX0d7+FxXfhH1kgte4tz4WA335cVw2BzB35riqNBSS08UJkwNsBLbNzwGjqg7rE77/0T81osBbhZT4TFwwMnJetfTol9ws5HAGrnmrACQHxgi2T3Yb3B4kgDcOe/dkSnXoR/wAFIy6NY7e0Z8wParuOeYaW917vsN7NnH0z8iIy4ZdaN2IcN+WX9D2XyNIEB1xI3CCXXaeqG2uXAXsBceKw/V2O9w0NPNvVPLest0Y9uXSSOYd7C8uBFwbZk2FwOCnWMwtbeUX1/IvC0KCtdz8Qto643zASL2EbwfBJuNlJLBYOqtIx934G8TQ51MDXtLXAFrgWkcC0ixHgV5/101ZfR1DmZlvpRv8AjM/JPyhuPaD2K/qV92doTXrJq5HWxdHJk4XLJAM2O94PEce8ArNYLESwNeVOe17P7j5K+qHrZjtCi0jTNBcBUxtAmjJzJAt0jRxY7f2E2PAmaheR9IaKqtGVTXNLopWHEyRhycN2Jh3EHcQe4jgbw2bbXYq8NgqMMNXkANzJu1l9zv0PC/DYQnGa4ou6G3LJQsArKeKCEIQBi6ZNaNcKagi6SokDb3wsFjJIRwY3j37hxKeyvNu2rQr4dJOe573tmYJIy8k4cyHxg/FacwOAcPWjEbsPNZUVmn3iR5FPRMeQxgNySN5sPxklrZmzW8ON5hoXQENJHghZhGWJxzc8ji48e7cOSjmyOW+jz+jNJ5hhUyO5YzMcVVnVlTb0T2HJczeIZA8lnoxyHgstOS0tcqojOSbadiQUtbsWs0rWtLibBoLic8gBcnwC2smbXGs6OhqXcTGWDvfZg+klpxdSoo97QrdkclXr/TMg6cGSRnSGLqtt1w3GfTIyw8Uw1215o/F0/cZJPc0e9V+NK/gj6fCM5mytffIWYWEFtt5BGd+CacWLO/VHmthDJ8NHdN9WQdpIns21upeeqIox2MufFxPsTfU661cpsaiS36JDB+4AomKtiXgqW7mrojg6NP2YL4Dk3YvzVxxNHT3JJMTCSTckkXJJO/euqrHWi+cH8OT7etc2rv8Ag6b5mL6IXZOPQ4dYfRd77LFz/uy6vzHPYVVT6z6yVVNXVDYZntb0hdgyc3MNO5wICthUlr6/+8Kj5y37rFZ5PCM6slJXVvNCT2HCl2uVbMpGxSDtZhPi0j2J8otssZt0kDh2xvB8nAe1VmQk8Nswr+pleFnvG3TQjU5LmXlo3XylnbI8OewRAOfjYRhBdhHo3vnlYJ0oNP089hFPG8kXwhwxWG84Tnb1KiqTS2CklgDbulkicX3sMEeIhpG++Ig8sk57OqrDpCmHMuYf1mOHtVbismpQpucG9E38B6qPmXegs7PJF1rYLMJtbEwBljkP6rWRqGHit3p13fUbujh0ho2KojMczA9h4HgebTvae0KoNoOpjKF0b43lzJC7CD6bC3CfSGRHWFjkVdOFVTtirrzRxj83Ff8AWkcT7GtV3lNSp26hF6c0RS2JNsq2wF2Clrn4nXayGcglziSA2OS17nMWf48zdIK877ANA9NXPne0FtPHdpI3SyGzT3hokPrXomy16EQIQhKKCr3bZq78I0eZmi8lK7pe0xHKUeFnfqKwklUQNe0tcA5rgWkHcQRYg9hBKAKP2OuvSSjlMD4sH1KeOCg+zmlFPU6QpgbiKXC0niGPewE9tsN1OC5YXMk1ip/vIdH2TdxyC0a9bHgtSOKrkOYoHKIbVKjDo8j48sbfUMTj9FSu6gG2ee1LABxmcf2WH/cuzAQviYdRJv1WVW5+LIetIuGI4W7hvWjKiwsRcLQ1R3NFh2LeogFzQpWmpMJzXCHuXdSTG9ikaDY9C6u50dN8xF9ALueN3f7im7VY/gNN8zH7E5OG7vXndXSpLqzo5GR7lR2vv+OqfnXewK8R7lR2uzvw6p+ef7bK4yNfzS6eYypsiNiXvW7SuWapIO4JA1rlriKx3SSWXTqvWGKrgfwbNG71YxfyumXprrs0c4mRnym+0KOorxaYbHpyQ8FgBYec/H2oBXnFrHTe5gblvwC0K2O5DBGMCobaHXiWtnN8g8tHyYxh/lKvfHYEngL+Ga8600wfWMLrOBnjJBORBkbfxuVosjh68p92hFU5I9J7LNVfgOjomuFpZR00vPG8Czf1W4W94PNTBYCytUAIQhAAmnTOm+haQ1hlktcMBDd/Fz3ZNG/mctydk26V0WZS0tIBFwb8uHn7VzYqVWNNuiryArnRGhZhWz1kvRMNQM4o8RAPUzLiBc9XlvcU+ud5Jo1kqKijqaJj3RGOokfG4Na67bYMAxu3+le9hu708FtljsdCtGpxV92uQq2sjc7ggBZduCw1VvIkBzFXO2Zv3im+ck+gP6KyCq52zvAhpvnJT+6z61YZW3/Uw/eQyotCoHJeGy0lhvmPBc1yFukQpXOyXJZpmm4K52y33rqpwbpGI0egNTnXoKU/5TR4Ej3J4dw7/cmPUf8A9PpvkH6b0+P9/uK89xC/ln1Z0rYyB7FQ+u7vw2q+ek+kr3ufJUTrzH+HVQ/znnxsferfI/7sunmR1HoiLySJJsJcV04M0oAtaRiMVKOK7aOwezK3Wb7QuKSosl6F+JwPAG6ZPYD0y5gv4oWMV7d11leay3OxCZW53LQrY7k58hgi+1nB1rWN77rcb34WumePVCjB6RtPFcWsQ3IE3BtnYb+CW1qlw0VUf8mTzFveq62P436YiYHO6Nolkc3EcJLWOaLt3b3N8ArvL8HOvFyjNx1+JFLex6C0DCWwMBy5DPJv5I7Mk4rACytbThwQUb7ACEIUgAhCEAV9top/wKKcb6eqgkv2Elh83N8F0E3z55j15j2p32g6P6fRlWy1z0L3D5TBjHm1RrV+o6Slp3/GijPrwgH2LN57DSEuqFjuOLtyw1B3LEay/Ik5ihVZbZc/gzf0ZnecY9yszEqr2wzXqIQOEJ/ee7/arLKIt4qPv+g2r7JV5eWuS2EOF1isiyuueKWxW5RAloKdHYrqpTmkXOutqd6RiF9ahZ6Op+5/lI9P0h9efuUe2en+7oOH4z+I9SB53W5hYDEr+efVk62Nx5qj9fxbSVRyLgfGNhV3tG5UltLbbSU3dEf+2z6lY5K/53080NqbIi7xZx7/AHpKeawstp5LLl9IrXkaMxwFyXil6wDdw8+a2nfgbYb1rRRcTvO5JLYU9NUhvHGebGHxaErZceiJL00B5wxebGrruvNZr131Z1ITcVu7cEm7etpHpbbDLkf19kw6PqO1rW/tPYPrUZ2A0uLSNTJ8SDD63vb7mFO+1Cpw0IbxfKwepoc4+wJT7nbRrhFWTkWbI+KNpPHow8vt2Xkb4LX5LG1Bt95E/aLjQhCvBQQhCABCEIASqAC0h1rEYTfdY5EearDU1mCkbGc+hkngyzyjle0HtyspLrhSsL2vmDC2MYmF/ot3Yyb5XyBvbcuZjh6P6LX2/QdfA4dhs7wWXzfE9onSUH6r3FjuY4FbR7lqzMHtWYndVZ1j1ubXVM7WqgOr7XPViiGR5gu/mVyySAAkmwAuSdwHMqi9ps2LSEzgbi0QBG4gRstbxVvkkb127cn5DKuxGmC97HxzXJPFhKXp35Erd9nBbIiOUTLZ0m6w81o6Oy3aPt4oFL62bZ6Nh75f4jlI5nbvlNHjkoxswlvo2PsfKP3r+9Sao/J+UzPtxCywOKX/AKJrxZJ/qhQDdn6lS+1BttIydrIT+436ldDWql9qj/7xf83D9ELuyb/IfTzQlTYhFQ7Nb0kfE8EkW3cljKACAVsBgm7rOz3e7il4pbdbnk0cgOKQiHVeey3itgLkDkG+xIwZ6Q1ezpKY84IfoNXeTZNWqUoNDS5i/QRZcbWte3qTk51151VT7SXV/Un5GGm5Wz1lqw4pu70E5FdbWqkvfS04IBdid2AvcGNJ8HK0Nn+laUUNPHB1GgdHgPpYxfE5xGRLjd1+OJRysqKSrZgDoZj0jWYbtc5r8Vt28EAOPI2T9oDQ13NwtwxMPbbI3AF7k52utJgcVOEI0IQd+d+urIpX4tCZoWAsrSjgQhCABCEIATlga4Wc0OHIgH2pm1iochKBctGB1viHMH1H6RT6kapl2OHNpHkVz4ijGrTlCXMCGxvCRdO1uIucGgWuSQAPWVlsItu+3rSdXQRujIdGxwsTZzGnMA2NiFgEoqVncW7sZa9kjci17XC2RDgQe7eqP1+cDW1GGwAkLQBbINDWCw/VV4U1GyMNaxjWCwya0NFyMzYZb0rNTNfcOa1w4hzQQfUQu/CYyOFqOSTaYji5HmhtIdx3e0rYxEXsvQU+qlI4500BPzTR7Aud2otCf+li9WIexyuVnlLnFjeBlDdAcPNc7BnZXxJs3oD+Yw/JkkH8y5RsnoPiy/6p+pSLOaD5P4BwsT2SS30fblNIPJh96ldaeq35yH+Kxc+hNX4qWMxw4g0uxEOcXdYgC9z2AJbSDeoM/wA5CfCaMrOVpwq13OOzY7VR1OoGwz8FRu0+bFpGc8GiFvrEbFd5buCa6/U+jlkc+SBr3uN3OJfc5AXydbcAFNgMTDC1HOSb05dQkmzz4ad1rDjmT2cM0kaJwzGfcr8bs60f/wC2ae98hA7hiyW42e0A/wClZ+1J/uV087oLk/l9xFFlCghrS07zv7PBZgYQ5p9Xh/Sy9DU+qNGz0aWAW5xh30rpR2rNLe/waC/zTPqTHntLbhYvAxv1Moo/glPKGjG6BjHOvm5rSbA91vJP9+R9i1jpGMaGtaGtG5rQGgdwGSbZdAtM/SdJMHHrACSzBawDQy2HDbsWfc41ZylJ238fcK7rkOJlwjM/1UL180pVhmCGKURkdeZrSbA/kgjMb8ye4c1LnaPubmR1+6M+1l0vHCRucfBvuAT6NaFGSnZPqMcZSKi2R6uOn0swvjJjja+WQOacNsJbGDcfGc0gH4q9LsYALDIdijerj3dM4XuCy5Ha0ix8ypMtnhK6xFJVLCpWBCELrFBCEIAEIQgAWr9y2WEjVwIf/Z8gy6N9xyBI8RkufSMbo4yXxy2II6sUjzu5MBKnFkWVF6DpXu5MW7K+/tBnVx3iJAOGa0bwDuu125dMcodctIPcQfYVNnwhwsQCORFx4FM9dqVRTfjKWEnmIw137TLHzUU8ii36s7e4OJjGWnkUWSOkdjtK+/RS1NOeGCZzmj1SX9qjVdsf0gz/AA+kXO5B75oz4hzx5KH0FNbT+X5F4iVLCret1W1ggvZ08g5xysl8iQ7yTJUaW0xGeuaxpHxoZB/Io/Qlb/pCcRcvBcGlTaP/AOyD+NGqhbrnpRv52S36UQP0mIn160k4YXSZXBuIowciCPyOYCSGTVoyTuv33CSldF1Rjd2XSjlSkWvek9wlce6Fh9jEuzWfTD/RdMfk031RpryWu3uv33CqaSLhIWQqphpdPyeiKz/TDPpBqcqfUfT8npSSsvxfVNb5MJPknrJKvOS+YcXgWKFsW34HwUOpNkmlHfjdIFnyZZ3n+UeafaPY0Pz2kKyTsa8sHmXHzTvQU/8Av5C8fgOMxs25yA4nIZcydy42aRhdKGNljLw03YHtLhci2V080mzCgZbFCZjznkkl/de7D5J/pdEQxgNjijYBmAyNjQD2ADJTQyKy1n8hHJsi1liymmBYMQ5DwCa8hfKp8vyO4iPauD767sZ7SpItGxAbgB3Bbq8weH/p6Sp3uMBCELrAEIQgAQhCABCEIAEIQgAQhCAMFCEIAwVkIQgDD0jIhCYIZp0uhCVAhMrcIQlAwNy2CEJRQQhCABCEIAEIQgAQhCABCEIA/9k="/>
          <p:cNvSpPr>
            <a:spLocks noChangeAspect="1" noChangeArrowheads="1"/>
          </p:cNvSpPr>
          <p:nvPr/>
        </p:nvSpPr>
        <p:spPr bwMode="auto">
          <a:xfrm>
            <a:off x="63500" y="-10382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
        <p:nvSpPr>
          <p:cNvPr id="65542" name="AutoShape 6" descr="data:image/jpeg;base64,/9j/4AAQSkZJRgABAQAAAQABAAD/2wCEAAkGBhQSERQUExQVFBQVFRQUFxUVFBUXFxUUFxgVGBQXFxcXHCYeFxkjGRUUHy8gIycpLCwsFh4xNTAqNSYrLCkBCQoKDgwOGg8PGiwkHyQwLCwqLCwtNSksLCwsKSksKiwsLCwtLCkpLyksLCwsLCwsKSwsLCwpLCwsLCwpKSwsLP/AABEIAOEA4QMBIgACEQEDEQH/xAAcAAABBAMBAAAAAAAAAAAAAAAAAwUGBwECBAj/xABOEAABAwICBgYEBw0HAwUAAAABAAIDBBESIQUGBzFBURMiYXGRoTKBscEUUnJzstHwCCMkM0JDYoKSorPC4RUlNGOT0vFEo9M1VGSDw//EABsBAAEFAQEAAAAAAAAAAAAAAAABAgMFBgQH/8QANBEAAgECBAMECgEFAQAAAAAAAAECAxEEBSExEkFxE1FhwRUiMoGRobHR4fAjFDM0QlIk/9oADAMBAAIRAxEAPwC8UIQgAQhCABCEIAEIWEAZWrnWWsswaLuIA5lR3TGmRIcDD1OJ+NbgOz2rkxOLhh4uT37gK61r2/PiqJIqWGNzI3lnSSl5xlps4hrSLNvfeUwO+6D0gdzKUX4dFIfbIoJrhQGKuqWcpnkZ8CcQ8iE0ty/5C6IS44qXeNuWg7b7pD4tN/ov/wDItTt+0jnlTf6L/wDyKr3PWmJOsGpZc23XSThk+FvyYB/MSmyr2s6TkNjWSN+Q2Nn0WhQxjss7eOaLW4jdz8UWDUsnZttCrjpGJj6iWaN+IPZK8uBAa43F/RIsDcL0VRVbZGhzTcHyPI9q8ybHKDHXOkO6KJ59brNHtKuykrXQuu3cd4O4/bmqjEZgqGJ7OW1hSbLKbKPTsb7AnC7kd3qKcgVZ060KqvB3FMoQhSgCEIQAIQhAAhCEACEIQAIQhAAhCwUAZWCVD36/B1ZUUjIy18GElzyCHA2zaBnbrN3nitZtKSv3uPcMh5KsxWZU8PLgabYEnqdKRx+k4X5DM+ATPWazE5Ri3acz9Q80zYVnuVHXzatU0jov3mFjd8rnm7iT3lJsat7rJCqJTbbbHWKc2oUJir3PG6VjJPWBgd3eiPHtUaY9p3gH1fb7blZ21vRHSUrJmjrQOz+bk6p8HYfNVLQ08kr8DDwuSXEBoGQJt4ZLZ5bU7XDx71p8CNrU6pomkeiPDj6kjFQsGZAP2+xTpPoR0eVnynEGEghjcZIAbm4uJuRlYceRSTtDz2xGB+GxOUoO7fz7MrZnddWNmJZd43PpmcgPt2/bwXNUQtAysnqTV2WxuyRthc4rPFrjfgdcZkZYSb8MkzVseHLK927jvBBN73sQcjdLYVLxLT2J0FoKiW3pvbGO5gufN4Viuao3s0oei0ZT8345T+u42/dDVJwFg8fU48TOXjb4aEqWho5qWp66SP0XG3LePApPmFpZQU6koO8XYa0PEOs7h6TQe64+tOEGsMTt5Le8e8KLFa3VnSzTEQ3d+ohOoqlrvRcD3EFKBUFtX026JsEbHEYi6R1iQSG2a0ZcLlx9StzZ3M52i6Jzzdxp4iSTcnq5XPO1lpsJXlXpKcla4lyRIQhdYoIQhAAhCEACEIQALBWUIAqLWiMw6xRu/JqaYDfvc0OFvGNnipDYpi2xv6Gt0ZUfFe9hP6IdET5OcpCWLJ51HhrRl3r6AkaWWQFvhHErHSBVdPDV6vsQbHaczEbLrZyOkG7cbbllQVaVSlLhqKzHq1tDkr6Js0T4n+jIxzD3OFr+revPEvSUVS9gN3RudG7K4dZx3jwK9IKkdrFA1ukXOyHSRxvPfYsP0Ar3JKzVSVPk1cjkNklc2XrXlic7eGPxMNs/RLmlu85XIzKTbIWiwlfb5JyBABt983WA8ByXFDAMPoi+Y3D7dvnuSxpGn8i1iLZt3Cxz6gvl9a07CM4rUX+E2AsHm2QAcWgAZgYWEkNuAbBw3DkmqoDnvAtm5waBa3DC0AcAMgnH4Iw3u0Dfuy4eXu353sk9FxtjrIHOyY2eIu4ZB7Se7t/qkbsmxHJN3PQ1BSCKKOIbo2NYP1Wge5LgLHHxW4C85m222+ZIjR/Aj7BbELlrXGxwkiw4cVpT1TsGZKuKOT16tNTTSvtca5q51kLTCsMncd4FlkTDPhZQ1ctxVJXcb9NRLxZTO12rvWYeDI42+s3efpL0Fs/iw6LoR/8AFg82NPvXmbaLU46+oINwJS0dzQG/yr1HqmzDQ0g5U8A8I2LX4SHBRivAah2QhC6RQQhCABCEIAEIQgAQhCAKk+6Gg/BqWTlM9n7cZP8A+a7NC6XMtNTyE3MkcZPyiBi8wVt90FDfRbXfEqYXeLZG5ftKK6g6TLqGJjWSyOjdI3qsJaOsXNGNxDRk7dfK6iqKl7dS2nN8hr8Cbzuy8lm6r/Te090b3Rsp7OY4tJleMnNNj1Y73z/SUW0jtBrZMum6Mcomhn7xu7zUykraDS5HTht3OIaMs3EAD1ntXTT1TJGB8bmva7c5pBBtkbEb87hedJZnyHFI50jub3F3he6sjZRp/J1K88TJF3/nGj1db1FUWdYftaSqJax+g+ErOxY0jgBcmwtcnlbf5XXn/WjTPwysll/ILsLPm2dVvjmfXyV66Z0f09PLDiw9IxzA7PK435ZkdnIrzpVwSRSPjcMLmOc0jkQSD9vcuPI4QfFLn5C1DsgAH24/bw7kvf7bu31cPbxTYJZLcBu5/bJZdLJzHgtLYisOZ+3Dd7Pd2psreX9P+LeXbfJN75PjeC55Q/iUthUX/s/098Loo3E3kj+9Sc8TALOPym2PfdSRzTY2tfhfMX4Xtwuots31bdR0bQ/8ZKeleLZtuAGtPaAPElSpxXn2M4FXl2e1zpjtqNYM7M3wsk7YZM/2JcPk4psptZaVzywTNY4OIdHKejc1wObevYXyO48E6ax6RdFDaP8AHSkRRdjje7u5rQXeoKu2UDo6h7GFpDYGHC8EtcWs6ORzw0XOTn349oWrynFVq8G6lrbLQhmkmWbG8EXGY5jcVyyvwuB/JdkfcVVrKfomSSslkikYWgCGzGvD2t6E4Wus1pHWxWdcAgjFmbHgoJ+ijc2oEpLGE9NELOJAzDo8LgD2hxVjWxdKhbtHa4y1yhtY5L1E3z0x/fcvXmrrbUlOOUEI/wC21eRdZYS2pma4AOE0tw03A6xuASBcb+C9g6Lw9DFh9Ho2Yfk4RbyUyaauh62OpCEJRQQhCABCEIAEIQgAQhCAK12/yW0Vb41RC36bv5Uw7LIbUDTzllPsHuTz90E7+7Yhzq4gP2Jj7k37NmW0fD2ulPi931KkzqVsPbx+4LcrTXqHBX1I/wA0u/aAd71GHSXKlu091q+e3+X/AA2KGQKwwjvQg/BfQje7O1jl26MrnRSNkYbPaQ9p7Wm/h7iuKMLBfZw58l0SSkrMQ9DaI0o2pgjmZueL2+K7c5p7iCFX21bVU4hWRjI4WzAcDuY/uIs09w5rl2Z60CGY08htFKeoTubLuHcHZDvwq1KmEPa5j2hzXAtc07i05EFY6XHl+JutvqvwS+1E85NK1cE+636sOoprZuifcxv5ji0/ptvY88jxTIQtdSqxqRUovRkQleyl+zTVn4VU9K8XihIcb7nP3xs8RiPYLcVGtHaNfUSsijGJzzYDh2k8gBck8gr91e0Gykp2Qszw5udbN7z6Tj9sgAqvNcb2FPgi/Wf0HwjdjkXcVruzPDMknK3G/Z9S24po1krWCMxOzL2Oc5gPWdC30wLZjFk2/aVksPRlWqKnHmdDdiP1msuGvwVEMjWvwx00g6wLHEXIDcnYzhN23sGtBG8qPa01fwavc/OzmOa4NNi6OQXu05gFrsW/Lqi+RKk1DoX4KbNmkdFe7IH2LY33N3A79xIAFt5vdMWvdD0uGRoBcxhyPFrScXgHYuwBx4L0CjSjSgoQ2RzPxGpjAY4Wk/j6eoY3P8tk2KJvfe4HerW0d/h4fmY/HAFSNOekp7Z46dwkadxMT3NbIB8mTCR845Xfo+qEkET22s+Njue9oJ878FR54rwg/HyHQ5lCa/RYa+pH+c8/tdb3r1HqXPj0dRuve9NAbn5tq837VaXDXyHg9scni0NPm0q+dkNb0mh6M3uWxmM9hY9zbeACu8LLioxa7kJEmKEIXQOBCEIAEIQgAQhCABCFgoAqX7oeptTUjODqhz7fIjIH0yujUmnwUFMOceL1uLne9RnbxX9NX01MwkmOK5aOD5nANHO+FrfEKd0dMI2MaN0bWsH6gA87LO55NcEYeP79QjuUVr7VdNX1NhcCVzb/ACQG/wAqZY48IyGatCm2Uvkc5887W4iXFsbS43JJN3OsOPIqRaN2d0UP5synnK7F+6LN9qk9K4ehBQi72XIaoSepSkOjppjhjY5xPBjST4C6kmitldY/MsbFfe+Z2Y7mNu7xCumGAMGFjWsbyaA0eAssm3NcU84rVNKUPNjlTXNlfUeyRoA6SpJP6EYHm4+5T2igwRtYXueWi2N1sTrbibbzbxssvlA5nuC5/wC0W8Gu8AuWrSx2JXrxb91hVwx2EdO6EjqonRSDqu3OG9jx6Lm9u/vzHFUTprRclLM6CQdZp38HNO5w7CPtvXoa92g81HtZNFQS1VFJI0F4mLQPjARvkAdzAe1p/WKdl2MlQk4S21+KGzjzRxbPNUhSxdLKPv8AK0ZEZxxnMN+UcifUOamIKxiuUhLWAEgt3EjeuPgrY6q2ld7+4kTUUdJ9Shun9HaSMsr4DAWvsAOqZGtaLNF3gdp5XJUqZVN7R6vqSrZmncVLSp4rBS41B/C/0B2lzKlkp9JMd99Erbm2Jx6mfEub1WjtSmlaCoiMcr5WucTkwXLd1nDkRawO69+1W0CeB+3qXLW6LimGGWNjxvzHHmCMwrGnnrWlSHw/I3s+5lRV+jehf0zIy2F92lpuRG97SHxOO8xuzDXe9t1YupLmuoYg0khmNnWtiGFxs1wGVwCBfjvsNyUn1KpnRvY1rmB7bHDI+194JaXWfnbfyWdV9XnUgkYZBIxxDmnCWuBAsbi5BuLZ9iZmGPoYmj6j1TvZiRg09SC7ZaHrwSW9Jj4ye1pDh5PUt+5100H0c9OT1opQ8D9CQZ99ntd4hc21DRvS0JcBcwua/wDVPVd9Jp9Sr/ZLrF8B0pEXG0c33h/YHkYCe54Z6iVbZTU48Ol3aCbOx6nQsArKthQQhCABCEIAEIQgAXBpzTMdJBJPM7DHG3E48eQAHFxJAA5lLaR0jHBE+WV7Y42Auc9xsAPtw4rz9rlrdUabqW09O1wp2uuxhyx2y6ab4oHBvC/Mps5qCuxG7HNqcyTSGlJK2QZYzMeIB3QsHO2XqYrac7CL9qbNXdAspIGxMzzu59s3v4uPZwA4Bd1Y7O3L2rJykswxiX+q+i+45erG5g1nIBJSVTudkmzNK/BzyV7/AEuCo7xiuv5GXkzVrid6UASjaUpVsCJZlg6SspL3IOBs57JOSL1dy7ujCzhHILjqZ/QWkIt/Id2bOakqGubZrg4tOF1iDYjeCOCY9a52xTUkr7hrJXE27WgXt3FdVZq0HS9NE50M1yS5ouH9j2Hfl4pHXDRhnjjjbbEZMr7iejkuL8LgW9aoabpuupX0d7+FxXfhH1kgte4tz4WA335cVw2BzB35riqNBSS08UJkwNsBLbNzwGjqg7rE77/0T81osBbhZT4TFwwMnJetfTol9ws5HAGrnmrACQHxgi2T3Yb3B4kgDcOe/dkSnXoR/wAFIy6NY7e0Z8wParuOeYaW917vsN7NnH0z8iIy4ZdaN2IcN+WX9D2XyNIEB1xI3CCXXaeqG2uXAXsBceKw/V2O9w0NPNvVPLest0Y9uXSSOYd7C8uBFwbZk2FwOCnWMwtbeUX1/IvC0KCtdz8Qto643zASL2EbwfBJuNlJLBYOqtIx934G8TQ51MDXtLXAFrgWkcC0ixHgV5/101ZfR1DmZlvpRv8AjM/JPyhuPaD2K/qV92doTXrJq5HWxdHJk4XLJAM2O94PEce8ArNYLESwNeVOe17P7j5K+qHrZjtCi0jTNBcBUxtAmjJzJAt0jRxY7f2E2PAmaheR9IaKqtGVTXNLopWHEyRhycN2Jh3EHcQe4jgbw2bbXYq8NgqMMNXkANzJu1l9zv0PC/DYQnGa4ou6G3LJQsArKeKCEIQBi6ZNaNcKagi6SokDb3wsFjJIRwY3j37hxKeyvNu2rQr4dJOe573tmYJIy8k4cyHxg/FacwOAcPWjEbsPNZUVmn3iR5FPRMeQxgNySN5sPxklrZmzW8ON5hoXQENJHghZhGWJxzc8ji48e7cOSjmyOW+jz+jNJ5hhUyO5YzMcVVnVlTb0T2HJczeIZA8lnoxyHgstOS0tcqojOSbadiQUtbsWs0rWtLibBoLic8gBcnwC2smbXGs6OhqXcTGWDvfZg+klpxdSoo97QrdkclXr/TMg6cGSRnSGLqtt1w3GfTIyw8Uw1215o/F0/cZJPc0e9V+NK/gj6fCM5mytffIWYWEFtt5BGd+CacWLO/VHmthDJ8NHdN9WQdpIns21upeeqIox2MufFxPsTfU661cpsaiS36JDB+4AomKtiXgqW7mrojg6NP2YL4Dk3YvzVxxNHT3JJMTCSTckkXJJO/euqrHWi+cH8OT7etc2rv8Ag6b5mL6IXZOPQ4dYfRd77LFz/uy6vzHPYVVT6z6yVVNXVDYZntb0hdgyc3MNO5wICthUlr6/+8Kj5y37rFZ5PCM6slJXVvNCT2HCl2uVbMpGxSDtZhPi0j2J8otssZt0kDh2xvB8nAe1VmQk8Nswr+pleFnvG3TQjU5LmXlo3XylnbI8OewRAOfjYRhBdhHo3vnlYJ0oNP089hFPG8kXwhwxWG84Tnb1KiqTS2CklgDbulkicX3sMEeIhpG++Ig8sk57OqrDpCmHMuYf1mOHtVbismpQpucG9E38B6qPmXegs7PJF1rYLMJtbEwBljkP6rWRqGHit3p13fUbujh0ho2KojMczA9h4HgebTvae0KoNoOpjKF0b43lzJC7CD6bC3CfSGRHWFjkVdOFVTtirrzRxj83Ff8AWkcT7GtV3lNSp26hF6c0RS2JNsq2wF2Clrn4nXayGcglziSA2OS17nMWf48zdIK877ANA9NXPne0FtPHdpI3SyGzT3hokPrXomy16EQIQhKKCr3bZq78I0eZmi8lK7pe0xHKUeFnfqKwklUQNe0tcA5rgWkHcQRYg9hBKAKP2OuvSSjlMD4sH1KeOCg+zmlFPU6QpgbiKXC0niGPewE9tsN1OC5YXMk1ip/vIdH2TdxyC0a9bHgtSOKrkOYoHKIbVKjDo8j48sbfUMTj9FSu6gG2ee1LABxmcf2WH/cuzAQviYdRJv1WVW5+LIetIuGI4W7hvWjKiwsRcLQ1R3NFh2LeogFzQpWmpMJzXCHuXdSTG9ikaDY9C6u50dN8xF9ALueN3f7im7VY/gNN8zH7E5OG7vXndXSpLqzo5GR7lR2vv+OqfnXewK8R7lR2uzvw6p+ef7bK4yNfzS6eYypsiNiXvW7SuWapIO4JA1rlriKx3SSWXTqvWGKrgfwbNG71YxfyumXprrs0c4mRnym+0KOorxaYbHpyQ8FgBYec/H2oBXnFrHTe5gblvwC0K2O5DBGMCobaHXiWtnN8g8tHyYxh/lKvfHYEngL+Ga8600wfWMLrOBnjJBORBkbfxuVosjh68p92hFU5I9J7LNVfgOjomuFpZR00vPG8Czf1W4W94PNTBYCytUAIQhAAmnTOm+haQ1hlktcMBDd/Fz3ZNG/mctydk26V0WZS0tIBFwb8uHn7VzYqVWNNuiryArnRGhZhWz1kvRMNQM4o8RAPUzLiBc9XlvcU+ud5Jo1kqKijqaJj3RGOokfG4Na67bYMAxu3+le9hu708FtljsdCtGpxV92uQq2sjc7ggBZduCw1VvIkBzFXO2Zv3im+ck+gP6KyCq52zvAhpvnJT+6z61YZW3/Uw/eQyotCoHJeGy0lhvmPBc1yFukQpXOyXJZpmm4K52y33rqpwbpGI0egNTnXoKU/5TR4Ej3J4dw7/cmPUf8A9PpvkH6b0+P9/uK89xC/ln1Z0rYyB7FQ+u7vw2q+ek+kr3ufJUTrzH+HVQ/znnxsferfI/7sunmR1HoiLySJJsJcV04M0oAtaRiMVKOK7aOwezK3Wb7QuKSosl6F+JwPAG6ZPYD0y5gv4oWMV7d11leay3OxCZW53LQrY7k58hgi+1nB1rWN77rcb34WumePVCjB6RtPFcWsQ3IE3BtnYb+CW1qlw0VUf8mTzFveq62P436YiYHO6Nolkc3EcJLWOaLt3b3N8ArvL8HOvFyjNx1+JFLex6C0DCWwMBy5DPJv5I7Mk4rACytbThwQUb7ACEIUgAhCEAV9top/wKKcb6eqgkv2Elh83N8F0E3z55j15j2p32g6P6fRlWy1z0L3D5TBjHm1RrV+o6Slp3/GijPrwgH2LN57DSEuqFjuOLtyw1B3LEay/Ik5ihVZbZc/gzf0ZnecY9yszEqr2wzXqIQOEJ/ee7/arLKIt4qPv+g2r7JV5eWuS2EOF1isiyuueKWxW5RAloKdHYrqpTmkXOutqd6RiF9ahZ6Op+5/lI9P0h9efuUe2en+7oOH4z+I9SB53W5hYDEr+efVk62Nx5qj9fxbSVRyLgfGNhV3tG5UltLbbSU3dEf+2z6lY5K/53080NqbIi7xZx7/AHpKeawstp5LLl9IrXkaMxwFyXil6wDdw8+a2nfgbYb1rRRcTvO5JLYU9NUhvHGebGHxaErZceiJL00B5wxebGrruvNZr131Z1ITcVu7cEm7etpHpbbDLkf19kw6PqO1rW/tPYPrUZ2A0uLSNTJ8SDD63vb7mFO+1Cpw0IbxfKwepoc4+wJT7nbRrhFWTkWbI+KNpPHow8vt2Xkb4LX5LG1Bt95E/aLjQhCvBQQhCABCEIASqAC0h1rEYTfdY5EearDU1mCkbGc+hkngyzyjle0HtyspLrhSsL2vmDC2MYmF/ot3Yyb5XyBvbcuZjh6P6LX2/QdfA4dhs7wWXzfE9onSUH6r3FjuY4FbR7lqzMHtWYndVZ1j1ubXVM7WqgOr7XPViiGR5gu/mVyySAAkmwAuSdwHMqi9ps2LSEzgbi0QBG4gRstbxVvkkb127cn5DKuxGmC97HxzXJPFhKXp35Erd9nBbIiOUTLZ0m6w81o6Oy3aPt4oFL62bZ6Nh75f4jlI5nbvlNHjkoxswlvo2PsfKP3r+9Sao/J+UzPtxCywOKX/AKJrxZJ/qhQDdn6lS+1BttIydrIT+436ldDWql9qj/7xf83D9ELuyb/IfTzQlTYhFQ7Nb0kfE8EkW3cljKACAVsBgm7rOz3e7il4pbdbnk0cgOKQiHVeey3itgLkDkG+xIwZ6Q1ezpKY84IfoNXeTZNWqUoNDS5i/QRZcbWte3qTk51151VT7SXV/Un5GGm5Wz1lqw4pu70E5FdbWqkvfS04IBdid2AvcGNJ8HK0Nn+laUUNPHB1GgdHgPpYxfE5xGRLjd1+OJRysqKSrZgDoZj0jWYbtc5r8Vt28EAOPI2T9oDQ13NwtwxMPbbI3AF7k52utJgcVOEI0IQd+d+urIpX4tCZoWAsrSjgQhCABCEIATlga4Wc0OHIgH2pm1iochKBctGB1viHMH1H6RT6kapl2OHNpHkVz4ijGrTlCXMCGxvCRdO1uIucGgWuSQAPWVlsItu+3rSdXQRujIdGxwsTZzGnMA2NiFgEoqVncW7sZa9kjci17XC2RDgQe7eqP1+cDW1GGwAkLQBbINDWCw/VV4U1GyMNaxjWCwya0NFyMzYZb0rNTNfcOa1w4hzQQfUQu/CYyOFqOSTaYji5HmhtIdx3e0rYxEXsvQU+qlI4500BPzTR7Aud2otCf+li9WIexyuVnlLnFjeBlDdAcPNc7BnZXxJs3oD+Yw/JkkH8y5RsnoPiy/6p+pSLOaD5P4BwsT2SS30fblNIPJh96ldaeq35yH+Kxc+hNX4qWMxw4g0uxEOcXdYgC9z2AJbSDeoM/wA5CfCaMrOVpwq13OOzY7VR1OoGwz8FRu0+bFpGc8GiFvrEbFd5buCa6/U+jlkc+SBr3uN3OJfc5AXydbcAFNgMTDC1HOSb05dQkmzz4ad1rDjmT2cM0kaJwzGfcr8bs60f/wC2ae98hA7hiyW42e0A/wClZ+1J/uV087oLk/l9xFFlCghrS07zv7PBZgYQ5p9Xh/Sy9DU+qNGz0aWAW5xh30rpR2rNLe/waC/zTPqTHntLbhYvAxv1Moo/glPKGjG6BjHOvm5rSbA91vJP9+R9i1jpGMaGtaGtG5rQGgdwGSbZdAtM/SdJMHHrACSzBawDQy2HDbsWfc41ZylJ238fcK7rkOJlwjM/1UL180pVhmCGKURkdeZrSbA/kgjMb8ye4c1LnaPubmR1+6M+1l0vHCRucfBvuAT6NaFGSnZPqMcZSKi2R6uOn0swvjJjja+WQOacNsJbGDcfGc0gH4q9LsYALDIdijerj3dM4XuCy5Ha0ix8ypMtnhK6xFJVLCpWBCELrFBCEIAEIQgAWr9y2WEjVwIf/Z8gy6N9xyBI8RkufSMbo4yXxy2II6sUjzu5MBKnFkWVF6DpXu5MW7K+/tBnVx3iJAOGa0bwDuu125dMcodctIPcQfYVNnwhwsQCORFx4FM9dqVRTfjKWEnmIw137TLHzUU8ii36s7e4OJjGWnkUWSOkdjtK+/RS1NOeGCZzmj1SX9qjVdsf0gz/AA+kXO5B75oz4hzx5KH0FNbT+X5F4iVLCret1W1ggvZ08g5xysl8iQ7yTJUaW0xGeuaxpHxoZB/Io/Qlb/pCcRcvBcGlTaP/AOyD+NGqhbrnpRv52S36UQP0mIn160k4YXSZXBuIowciCPyOYCSGTVoyTuv33CSldF1Rjd2XSjlSkWvek9wlce6Fh9jEuzWfTD/RdMfk031RpryWu3uv33CqaSLhIWQqphpdPyeiKz/TDPpBqcqfUfT8npSSsvxfVNb5MJPknrJKvOS+YcXgWKFsW34HwUOpNkmlHfjdIFnyZZ3n+UeafaPY0Pz2kKyTsa8sHmXHzTvQU/8Av5C8fgOMxs25yA4nIZcydy42aRhdKGNljLw03YHtLhci2V080mzCgZbFCZjznkkl/de7D5J/pdEQxgNjijYBmAyNjQD2ADJTQyKy1n8hHJsi1liymmBYMQ5DwCa8hfKp8vyO4iPauD767sZ7SpItGxAbgB3Bbq8weH/p6Sp3uMBCELrAEIQgAQhCABCEIAEIQgAQhCAMFCEIAwVkIQgDD0jIhCYIZp0uhCVAhMrcIQlAwNy2CEJRQQhCABCEIAEIQgAQhCABCEIA/9k="/>
          <p:cNvSpPr>
            <a:spLocks noChangeAspect="1" noChangeArrowheads="1"/>
          </p:cNvSpPr>
          <p:nvPr/>
        </p:nvSpPr>
        <p:spPr bwMode="auto">
          <a:xfrm>
            <a:off x="63500" y="-10382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pic>
        <p:nvPicPr>
          <p:cNvPr id="65543" name="Picture 10" descr="http://www.motorcycletoystore.com/sport/images/uploads/Akuma-Stealth-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333" y="2404268"/>
            <a:ext cx="1409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2" descr="https://encrypted-tbn2.gstatic.com/images?q=tbn:ANd9GcQSJtwUrEDMvdQG6bB_hoDm2AUfCOEQLxBwY4Zy9EUT8RjMFpQo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30" y="5145881"/>
            <a:ext cx="12398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4" descr="https://encrypted-tbn2.gstatic.com/images?q=tbn:ANd9GcSqhhinbwQMRm7EuwjHM_vlkS943ZcF97GCdFASOm_rsxFolEy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963" y="3273426"/>
            <a:ext cx="1265237"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8" descr="https://encrypted-tbn0.gstatic.com/images?q=tbn:ANd9GcSsKCMs6VdRgv1-5ZymSVOjDv4-Eep1wuMPnKb7DOFleKL2s5B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533" y="3429000"/>
            <a:ext cx="11112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2" descr="https://encrypted-tbn1.gstatic.com/images?q=tbn:ANd9GcTLy6jkiMQolimFugPpmVdcOZZTdRlxChZvuCQDuB7_nDzrV1d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613" y="4160838"/>
            <a:ext cx="1193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0606F96-81F1-4B51-849E-1F2CDB488CC8}"/>
              </a:ext>
            </a:extLst>
          </p:cNvPr>
          <p:cNvSpPr/>
          <p:nvPr/>
        </p:nvSpPr>
        <p:spPr>
          <a:xfrm>
            <a:off x="3626869" y="0"/>
            <a:ext cx="2031809" cy="307777"/>
          </a:xfrm>
          <a:prstGeom prst="rect">
            <a:avLst/>
          </a:prstGeom>
        </p:spPr>
        <p:txBody>
          <a:bodyPr wrap="square">
            <a:spAutoFit/>
          </a:bodyPr>
          <a:lstStyle/>
          <a:p>
            <a:pPr algn="ctr"/>
            <a:r>
              <a:rPr lang="en-US" sz="1400" b="1" dirty="0">
                <a:solidFill>
                  <a:srgbClr val="00B050"/>
                </a:solidFill>
              </a:rPr>
              <a:t>UNCLASSIFIED</a:t>
            </a:r>
          </a:p>
        </p:txBody>
      </p:sp>
      <p:sp>
        <p:nvSpPr>
          <p:cNvPr id="3" name="TextBox 2"/>
          <p:cNvSpPr txBox="1"/>
          <p:nvPr/>
        </p:nvSpPr>
        <p:spPr>
          <a:xfrm>
            <a:off x="1911927" y="631776"/>
            <a:ext cx="5565106"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n-lt"/>
              </a:rPr>
              <a:t>MOTORCYCLE RIDER PPE</a:t>
            </a:r>
          </a:p>
        </p:txBody>
      </p:sp>
    </p:spTree>
    <p:extLst>
      <p:ext uri="{BB962C8B-B14F-4D97-AF65-F5344CB8AC3E}">
        <p14:creationId xmlns:p14="http://schemas.microsoft.com/office/powerpoint/2010/main" val="409871306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86200"/>
            <a:ext cx="8458200" cy="3535363"/>
          </a:xfrm>
        </p:spPr>
        <p:txBody>
          <a:bodyPr>
            <a:normAutofit/>
          </a:bodyPr>
          <a:lstStyle/>
          <a:p>
            <a:pPr marL="0" indent="0">
              <a:buNone/>
            </a:pPr>
            <a:r>
              <a:rPr lang="en-US" sz="2800" b="1" i="1" dirty="0">
                <a:solidFill>
                  <a:srgbClr val="0070C0"/>
                </a:solidFill>
              </a:rPr>
              <a:t>NAVBASESANDIEGOINST 5450.8R</a:t>
            </a:r>
          </a:p>
          <a:p>
            <a:pPr marL="0" indent="0">
              <a:buNone/>
            </a:pPr>
            <a:r>
              <a:rPr lang="en-US" sz="2200" dirty="0"/>
              <a:t>576. REGULATIONS FOR BICYCLES (Page 5-42) </a:t>
            </a:r>
          </a:p>
          <a:p>
            <a:pPr marL="0" indent="0">
              <a:buNone/>
            </a:pPr>
            <a:r>
              <a:rPr lang="en-US" sz="2200" dirty="0"/>
              <a:t>Bicycle operators riding on a NRSW installation roadway shall ride with traffic, in single file, obeying traffic rules while properly wearing brightly colored reflective clothing between sunset and sunrise and a bicycle </a:t>
            </a:r>
            <a:r>
              <a:rPr lang="en-US" sz="2200" b="1" dirty="0">
                <a:solidFill>
                  <a:srgbClr val="FF0000"/>
                </a:solidFill>
              </a:rPr>
              <a:t>helmet</a:t>
            </a:r>
            <a:r>
              <a:rPr lang="en-US" sz="2200" dirty="0"/>
              <a:t> approved by the </a:t>
            </a:r>
            <a:r>
              <a:rPr lang="en-US" sz="2200" i="1" u="sng" dirty="0"/>
              <a:t>Consumer product Safety Commission </a:t>
            </a:r>
            <a:r>
              <a:rPr lang="en-US" sz="2200" dirty="0"/>
              <a:t>or</a:t>
            </a:r>
            <a:r>
              <a:rPr lang="en-US" sz="2200" i="1" dirty="0"/>
              <a:t> </a:t>
            </a:r>
            <a:r>
              <a:rPr lang="en-US" sz="2200" i="1" u="sng" dirty="0"/>
              <a:t>Snell Memorial Foundation</a:t>
            </a:r>
            <a:r>
              <a:rPr lang="en-US" sz="2200" i="1" dirty="0"/>
              <a:t> </a:t>
            </a:r>
            <a:r>
              <a:rPr lang="en-US" sz="2200" dirty="0"/>
              <a:t>at all times.</a:t>
            </a:r>
          </a:p>
          <a:p>
            <a:endParaRPr lang="en-US" sz="2200"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 y="2019300"/>
            <a:ext cx="2614819" cy="173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3" y="1705861"/>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098" y="1705861"/>
            <a:ext cx="2400301" cy="269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235847" y="710763"/>
            <a:ext cx="4893365" cy="6626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mn-lt"/>
              </a:rPr>
              <a:t>BICYCLE </a:t>
            </a:r>
            <a:r>
              <a:rPr lang="en-US" sz="2400" b="1" dirty="0">
                <a:solidFill>
                  <a:srgbClr val="FF0000"/>
                </a:solidFill>
                <a:effectLst>
                  <a:outerShdw blurRad="38100" dist="38100" dir="2700000" algn="tl">
                    <a:srgbClr val="000000">
                      <a:alpha val="43137"/>
                    </a:srgbClr>
                  </a:outerShdw>
                </a:effectLst>
                <a:latin typeface="+mn-lt"/>
              </a:rPr>
              <a:t/>
            </a:r>
            <a:br>
              <a:rPr lang="en-US" sz="2400" b="1" dirty="0">
                <a:solidFill>
                  <a:srgbClr val="FF0000"/>
                </a:solidFill>
                <a:effectLst>
                  <a:outerShdw blurRad="38100" dist="38100" dir="2700000" algn="tl">
                    <a:srgbClr val="000000">
                      <a:alpha val="43137"/>
                    </a:srgbClr>
                  </a:outerShdw>
                </a:effectLst>
                <a:latin typeface="+mn-lt"/>
              </a:rPr>
            </a:br>
            <a:endParaRPr lang="en-US" sz="2400" b="1" dirty="0">
              <a:solidFill>
                <a:srgbClr val="FF0000"/>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30FCC69B-247A-455E-81A8-0FC06149C033}"/>
              </a:ext>
            </a:extLst>
          </p:cNvPr>
          <p:cNvSpPr/>
          <p:nvPr/>
        </p:nvSpPr>
        <p:spPr>
          <a:xfrm>
            <a:off x="3626869" y="0"/>
            <a:ext cx="2111322"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0493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9026" y="2716696"/>
            <a:ext cx="8680173" cy="3917466"/>
          </a:xfrm>
        </p:spPr>
        <p:txBody>
          <a:bodyPr vert="horz" lIns="91440" tIns="45720" rIns="91440" bIns="45720" rtlCol="0">
            <a:normAutofit/>
          </a:bodyPr>
          <a:lstStyle/>
          <a:p>
            <a:pPr marL="0" indent="0">
              <a:buNone/>
            </a:pPr>
            <a:r>
              <a:rPr lang="en-US" sz="1800" b="1" dirty="0"/>
              <a:t>NBSD Bicycle Regulations: </a:t>
            </a:r>
          </a:p>
          <a:p>
            <a:r>
              <a:rPr lang="en-US" sz="1800" dirty="0"/>
              <a:t>Wear bicycle helmets always approved by the </a:t>
            </a:r>
          </a:p>
          <a:p>
            <a:pPr marL="0" indent="0">
              <a:buNone/>
            </a:pPr>
            <a:r>
              <a:rPr lang="en-US" sz="1800" dirty="0"/>
              <a:t>       Consumer product Safety Commission or Snell Memorial Foundation</a:t>
            </a:r>
          </a:p>
          <a:p>
            <a:r>
              <a:rPr lang="en-US" sz="1800" dirty="0"/>
              <a:t>During hours of darkness have white lamp on the front being visible from a distance of at least 500 feet, and a red light on the rear that  visible at least 600 feet are required. Lights may be steady burning or blinking. </a:t>
            </a:r>
          </a:p>
          <a:p>
            <a:r>
              <a:rPr lang="en-US" sz="1800" dirty="0"/>
              <a:t>Wear brightly colored reflective clothing between sunset and sunrise</a:t>
            </a:r>
            <a:r>
              <a:rPr lang="en-US" sz="2000" dirty="0"/>
              <a:t>.</a:t>
            </a:r>
          </a:p>
        </p:txBody>
      </p:sp>
      <p:pic>
        <p:nvPicPr>
          <p:cNvPr id="3" name="Picture 2" descr="A close up of a logo&#10;&#10;Description automatically generated">
            <a:extLst>
              <a:ext uri="{FF2B5EF4-FFF2-40B4-BE49-F238E27FC236}">
                <a16:creationId xmlns:a16="http://schemas.microsoft.com/office/drawing/2014/main" id="{54C7D2AE-E7FD-44A9-AF09-95486A2C5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122" y="5009322"/>
            <a:ext cx="5049079" cy="1702054"/>
          </a:xfrm>
          <a:prstGeom prst="rect">
            <a:avLst/>
          </a:prstGeom>
        </p:spPr>
      </p:pic>
      <p:pic>
        <p:nvPicPr>
          <p:cNvPr id="7" name="Picture 6" descr="A close up of a sign&#10;&#10;Description automatically generated">
            <a:extLst>
              <a:ext uri="{FF2B5EF4-FFF2-40B4-BE49-F238E27FC236}">
                <a16:creationId xmlns:a16="http://schemas.microsoft.com/office/drawing/2014/main" id="{617684D2-F49A-4BB4-B5CC-7E04135E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965" y="1630017"/>
            <a:ext cx="3021497" cy="1664060"/>
          </a:xfrm>
          <a:prstGeom prst="rect">
            <a:avLst/>
          </a:prstGeom>
        </p:spPr>
      </p:pic>
      <p:sp>
        <p:nvSpPr>
          <p:cNvPr id="2" name="Rectangle 1">
            <a:extLst>
              <a:ext uri="{FF2B5EF4-FFF2-40B4-BE49-F238E27FC236}">
                <a16:creationId xmlns:a16="http://schemas.microsoft.com/office/drawing/2014/main" id="{2F9EE502-1511-4841-8F65-44721FD83DF2}"/>
              </a:ext>
            </a:extLst>
          </p:cNvPr>
          <p:cNvSpPr/>
          <p:nvPr/>
        </p:nvSpPr>
        <p:spPr>
          <a:xfrm>
            <a:off x="3816024" y="0"/>
            <a:ext cx="1802898" cy="307777"/>
          </a:xfrm>
          <a:prstGeom prst="rect">
            <a:avLst/>
          </a:prstGeom>
        </p:spPr>
        <p:txBody>
          <a:bodyPr wrap="square">
            <a:spAutoFit/>
          </a:bodyPr>
          <a:lstStyle/>
          <a:p>
            <a:pPr lvl="0" algn="ctr"/>
            <a:r>
              <a:rPr lang="en-US" sz="1400" b="1" dirty="0">
                <a:solidFill>
                  <a:srgbClr val="00B050"/>
                </a:solidFill>
              </a:rPr>
              <a:t>UNCLASSIFIED</a:t>
            </a:r>
          </a:p>
        </p:txBody>
      </p:sp>
    </p:spTree>
    <p:extLst>
      <p:ext uri="{BB962C8B-B14F-4D97-AF65-F5344CB8AC3E}">
        <p14:creationId xmlns:p14="http://schemas.microsoft.com/office/powerpoint/2010/main" val="24830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32998"/>
            <a:ext cx="6582146" cy="3125744"/>
          </a:xfrm>
        </p:spPr>
        <p:txBody>
          <a:bodyPr vert="horz" lIns="91440" tIns="45720" rIns="91440" bIns="45720" rtlCol="0">
            <a:noAutofit/>
          </a:bodyPr>
          <a:lstStyle/>
          <a:p>
            <a:r>
              <a:rPr lang="en-US" sz="1600" dirty="0"/>
              <a:t>As a reminder to personnel conducting PT; wear </a:t>
            </a:r>
            <a:r>
              <a:rPr lang="en-US" sz="1600" b="1" dirty="0">
                <a:solidFill>
                  <a:srgbClr val="FF0000"/>
                </a:solidFill>
              </a:rPr>
              <a:t>bright color clothing or utilize reflective vests </a:t>
            </a:r>
            <a:r>
              <a:rPr lang="en-US" sz="1600" dirty="0"/>
              <a:t>in which increase driver awareness.</a:t>
            </a:r>
          </a:p>
          <a:p>
            <a:r>
              <a:rPr lang="en-US" sz="1600" dirty="0"/>
              <a:t>Pedestrians should always use designated intersections and crosswalks (Don’t “Jay Walk!”). </a:t>
            </a:r>
          </a:p>
          <a:p>
            <a:r>
              <a:rPr lang="en-US" sz="1600" dirty="0"/>
              <a:t>Look both ways before you cross the street.</a:t>
            </a:r>
          </a:p>
          <a:p>
            <a:r>
              <a:rPr lang="en-US" sz="1600" dirty="0"/>
              <a:t>Use caution while transiting in parking lots and garages due to reduced visibility.  </a:t>
            </a:r>
          </a:p>
          <a:p>
            <a:r>
              <a:rPr lang="en-US" sz="1600" dirty="0"/>
              <a:t>Make “eye contact” with drivers to ensure they see you before crossing. Don’t “text and walk”!   </a:t>
            </a:r>
          </a:p>
          <a:p>
            <a:endParaRPr lang="en-US" sz="2000" dirty="0"/>
          </a:p>
          <a:p>
            <a:endParaRPr lang="en-US" sz="800" dirty="0"/>
          </a:p>
          <a:p>
            <a:endParaRPr lang="en-US" sz="20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146" y="1600614"/>
            <a:ext cx="2376324" cy="3358128"/>
          </a:xfrm>
          <a:prstGeom prst="rect">
            <a:avLst/>
          </a:prstGeo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539" y="4956313"/>
            <a:ext cx="8719931" cy="19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B88DDB6-CF49-42EB-9351-9098BC49A2DE}"/>
              </a:ext>
            </a:extLst>
          </p:cNvPr>
          <p:cNvSpPr/>
          <p:nvPr/>
        </p:nvSpPr>
        <p:spPr>
          <a:xfrm>
            <a:off x="3626869" y="0"/>
            <a:ext cx="2045061" cy="307777"/>
          </a:xfrm>
          <a:prstGeom prst="rect">
            <a:avLst/>
          </a:prstGeom>
        </p:spPr>
        <p:txBody>
          <a:bodyPr wrap="square">
            <a:spAutoFit/>
          </a:bodyPr>
          <a:lstStyle/>
          <a:p>
            <a:pPr algn="ctr"/>
            <a:r>
              <a:rPr lang="en-US" sz="1400" b="1" dirty="0">
                <a:solidFill>
                  <a:srgbClr val="00B050"/>
                </a:solidFill>
              </a:rPr>
              <a:t>UNCLASSIFIED</a:t>
            </a:r>
          </a:p>
        </p:txBody>
      </p:sp>
      <p:sp>
        <p:nvSpPr>
          <p:cNvPr id="6" name="TextBox 5"/>
          <p:cNvSpPr txBox="1"/>
          <p:nvPr/>
        </p:nvSpPr>
        <p:spPr>
          <a:xfrm>
            <a:off x="1910817" y="608722"/>
            <a:ext cx="5477164" cy="461665"/>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latin typeface="+mn-lt"/>
              </a:rPr>
              <a:t>PEDESTRIAN</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5784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62085" y="1948070"/>
            <a:ext cx="6324600" cy="4909930"/>
          </a:xfrm>
        </p:spPr>
        <p:txBody>
          <a:bodyPr vert="horz" lIns="91440" tIns="45720" rIns="91440" bIns="45720" rtlCol="0">
            <a:noAutofit/>
          </a:bodyPr>
          <a:lstStyle/>
          <a:p>
            <a:pPr marL="0" indent="0">
              <a:buNone/>
            </a:pPr>
            <a:r>
              <a:rPr lang="en-US" sz="1600" dirty="0"/>
              <a:t>The use of </a:t>
            </a:r>
            <a:r>
              <a:rPr lang="en-US" sz="1600" b="1" dirty="0"/>
              <a:t>“ear-buds” / “headphones” </a:t>
            </a:r>
            <a:r>
              <a:rPr lang="en-US" sz="1600" dirty="0"/>
              <a:t>while walking and running in the roadways on Naval Base San Diego is not authorized. Their use is authorized at designated track fields, gyms, and while on</a:t>
            </a:r>
            <a:r>
              <a:rPr lang="en-US" altLang="en-US" sz="1600" dirty="0"/>
              <a:t> the sidewalk (but not while in/or crossing the roadway).</a:t>
            </a:r>
          </a:p>
          <a:p>
            <a:pPr marL="0" indent="0">
              <a:buNone/>
            </a:pPr>
            <a:endParaRPr lang="en-US" sz="1600" dirty="0"/>
          </a:p>
          <a:p>
            <a:pPr marL="0" indent="0">
              <a:buNone/>
            </a:pPr>
            <a:r>
              <a:rPr lang="en-US" sz="1600" b="1" dirty="0"/>
              <a:t>Seat Belts: </a:t>
            </a:r>
            <a:r>
              <a:rPr lang="en-US" sz="1600" dirty="0"/>
              <a:t>required while operating and riding in a motor vehicle (i.e. automobile, golf carts, forklifts, etc.).  </a:t>
            </a:r>
          </a:p>
          <a:p>
            <a:pPr marL="0" indent="0">
              <a:buNone/>
            </a:pPr>
            <a:endParaRPr lang="en-US" sz="1600" b="1" dirty="0"/>
          </a:p>
          <a:p>
            <a:pPr marL="0" indent="0">
              <a:buNone/>
            </a:pPr>
            <a:r>
              <a:rPr lang="en-US" sz="1600" b="1" dirty="0"/>
              <a:t>Child Safety Seat Law: </a:t>
            </a:r>
            <a:r>
              <a:rPr lang="en-US" sz="1600" dirty="0"/>
              <a:t>In addition to the existing child passenger restraint system laws, any child who is under 2 years old must be secured in a rear-facing child passenger restraint system unless the child is 40 pounds or more, or 3’3” or taller. (verify expiration date and replace if expired/or involved in an accident)</a:t>
            </a:r>
          </a:p>
          <a:p>
            <a:pPr marL="0" indent="0">
              <a:buNone/>
            </a:pPr>
            <a:endParaRPr lang="en-US" sz="1600" dirty="0"/>
          </a:p>
          <a:p>
            <a:pPr marL="0" indent="0">
              <a:buNone/>
            </a:pPr>
            <a:r>
              <a:rPr lang="en-US" sz="1600" b="1" dirty="0"/>
              <a:t>Helmets (</a:t>
            </a:r>
            <a:r>
              <a:rPr lang="en-US" sz="1600" dirty="0"/>
              <a:t>Snell or Consumer Product Safety Board approved) are required when riding a motorcycle or bicycle.</a:t>
            </a:r>
          </a:p>
          <a:p>
            <a:pPr marL="0" indent="0">
              <a:buNone/>
            </a:pPr>
            <a:endParaRPr lang="en-US" sz="1600" b="1" dirty="0"/>
          </a:p>
          <a:p>
            <a:pPr marL="0" indent="0">
              <a:buNone/>
            </a:pPr>
            <a:endParaRPr lang="en-US" sz="1600" b="1" dirty="0"/>
          </a:p>
          <a:p>
            <a:pPr marL="0" indent="0">
              <a:buNone/>
            </a:pPr>
            <a:endParaRPr lang="en-US" sz="2000" b="1"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875" y="5281613"/>
            <a:ext cx="2286000" cy="146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1" y="3581400"/>
            <a:ext cx="2132975" cy="180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Image result for RUNNING HEADPH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1" y="1676400"/>
            <a:ext cx="2132975" cy="1514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8DD739-1C55-4531-931A-EFB285424029}"/>
              </a:ext>
            </a:extLst>
          </p:cNvPr>
          <p:cNvSpPr/>
          <p:nvPr/>
        </p:nvSpPr>
        <p:spPr>
          <a:xfrm>
            <a:off x="3626869" y="0"/>
            <a:ext cx="1952296" cy="307777"/>
          </a:xfrm>
          <a:prstGeom prst="rect">
            <a:avLst/>
          </a:prstGeom>
        </p:spPr>
        <p:txBody>
          <a:bodyPr wrap="square">
            <a:spAutoFit/>
          </a:bodyPr>
          <a:lstStyle/>
          <a:p>
            <a:pPr algn="ctr"/>
            <a:r>
              <a:rPr lang="en-US" sz="1400" b="1" dirty="0">
                <a:solidFill>
                  <a:srgbClr val="00B050"/>
                </a:solidFill>
              </a:rPr>
              <a:t>UNCLASSIFIED</a:t>
            </a:r>
          </a:p>
        </p:txBody>
      </p:sp>
      <p:sp>
        <p:nvSpPr>
          <p:cNvPr id="6" name="TextBox 5"/>
          <p:cNvSpPr txBox="1"/>
          <p:nvPr/>
        </p:nvSpPr>
        <p:spPr>
          <a:xfrm>
            <a:off x="1953203" y="625421"/>
            <a:ext cx="5809672" cy="461665"/>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latin typeface="+mn-lt"/>
              </a:rPr>
              <a:t>TRAFFIC SAFETY INFORMATION</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0283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7A11CB94-C417-4269-8DF1-7C46FD2B3C68}"/>
              </a:ext>
            </a:extLst>
          </p:cNvPr>
          <p:cNvGraphicFramePr>
            <a:graphicFrameLocks noGrp="1"/>
          </p:cNvGraphicFramePr>
          <p:nvPr>
            <p:ph idx="1"/>
            <p:extLst>
              <p:ext uri="{D42A27DB-BD31-4B8C-83A1-F6EECF244321}">
                <p14:modId xmlns:p14="http://schemas.microsoft.com/office/powerpoint/2010/main" val="3867407640"/>
              </p:ext>
            </p:extLst>
          </p:nvPr>
        </p:nvGraphicFramePr>
        <p:xfrm>
          <a:off x="410817" y="1828800"/>
          <a:ext cx="8242853" cy="485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B416754F-7248-4FF0-B626-4A0146B5C8E6}"/>
              </a:ext>
            </a:extLst>
          </p:cNvPr>
          <p:cNvSpPr/>
          <p:nvPr/>
        </p:nvSpPr>
        <p:spPr>
          <a:xfrm>
            <a:off x="3626869" y="0"/>
            <a:ext cx="1912539" cy="307777"/>
          </a:xfrm>
          <a:prstGeom prst="rect">
            <a:avLst/>
          </a:prstGeom>
        </p:spPr>
        <p:txBody>
          <a:bodyPr wrap="square">
            <a:spAutoFit/>
          </a:bodyPr>
          <a:lstStyle/>
          <a:p>
            <a:pPr algn="ctr"/>
            <a:r>
              <a:rPr lang="en-US" sz="1400" b="1" dirty="0">
                <a:solidFill>
                  <a:srgbClr val="00B050"/>
                </a:solidFill>
              </a:rPr>
              <a:t>UNCLASSIFIED</a:t>
            </a:r>
          </a:p>
        </p:txBody>
      </p:sp>
      <p:sp>
        <p:nvSpPr>
          <p:cNvPr id="4" name="TextBox 3"/>
          <p:cNvSpPr txBox="1"/>
          <p:nvPr/>
        </p:nvSpPr>
        <p:spPr>
          <a:xfrm>
            <a:off x="2142836" y="606623"/>
            <a:ext cx="5098473" cy="461665"/>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mn-lt"/>
              </a:rPr>
              <a:t>GET READY…</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8969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94C6AE0-AA84-4AF0-BABC-92F03E511A2F}"/>
              </a:ext>
            </a:extLst>
          </p:cNvPr>
          <p:cNvSpPr>
            <a:spLocks noGrp="1"/>
          </p:cNvSpPr>
          <p:nvPr>
            <p:ph idx="1"/>
          </p:nvPr>
        </p:nvSpPr>
        <p:spPr>
          <a:xfrm>
            <a:off x="457200" y="2100468"/>
            <a:ext cx="8382000" cy="4358281"/>
          </a:xfrm>
        </p:spPr>
        <p:txBody>
          <a:bodyPr/>
          <a:lstStyle/>
          <a:p>
            <a:pPr marL="0" indent="0">
              <a:buNone/>
            </a:pPr>
            <a:r>
              <a:rPr lang="en-US" dirty="0"/>
              <a:t>The Department of Defense Sexual Assault Prevention and Response Office (SAPRO) promotes military readiness by eliminating sexual assault and ensuring excellence in victim advocacy and prevention efforts through the execution of SAPR policy, planning, and oversight across the DoD Community.</a:t>
            </a:r>
          </a:p>
        </p:txBody>
      </p:sp>
      <p:pic>
        <p:nvPicPr>
          <p:cNvPr id="6" name="Picture 5" descr="A close up of a logo&#10;&#10;Description automatically generated">
            <a:extLst>
              <a:ext uri="{FF2B5EF4-FFF2-40B4-BE49-F238E27FC236}">
                <a16:creationId xmlns:a16="http://schemas.microsoft.com/office/drawing/2014/main" id="{955EC9B8-40DF-4313-907D-08BAC3094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913" y="4757531"/>
            <a:ext cx="4797287" cy="1984858"/>
          </a:xfrm>
          <a:prstGeom prst="rect">
            <a:avLst/>
          </a:prstGeom>
        </p:spPr>
      </p:pic>
      <p:sp>
        <p:nvSpPr>
          <p:cNvPr id="2" name="Rectangle 1">
            <a:extLst>
              <a:ext uri="{FF2B5EF4-FFF2-40B4-BE49-F238E27FC236}">
                <a16:creationId xmlns:a16="http://schemas.microsoft.com/office/drawing/2014/main" id="{3776F83A-B912-4F8E-9EA7-B74B3ABBE28C}"/>
              </a:ext>
            </a:extLst>
          </p:cNvPr>
          <p:cNvSpPr/>
          <p:nvPr/>
        </p:nvSpPr>
        <p:spPr>
          <a:xfrm>
            <a:off x="3626869" y="0"/>
            <a:ext cx="2177583" cy="307777"/>
          </a:xfrm>
          <a:prstGeom prst="rect">
            <a:avLst/>
          </a:prstGeom>
        </p:spPr>
        <p:txBody>
          <a:bodyPr wrap="square">
            <a:spAutoFit/>
          </a:bodyPr>
          <a:lstStyle/>
          <a:p>
            <a:pPr algn="ctr"/>
            <a:r>
              <a:rPr lang="en-US" sz="1400" b="1" dirty="0">
                <a:solidFill>
                  <a:srgbClr val="00B050"/>
                </a:solidFill>
              </a:rPr>
              <a:t>UNCLASSIFIED</a:t>
            </a:r>
          </a:p>
        </p:txBody>
      </p:sp>
      <p:sp>
        <p:nvSpPr>
          <p:cNvPr id="4" name="TextBox 3"/>
          <p:cNvSpPr txBox="1"/>
          <p:nvPr/>
        </p:nvSpPr>
        <p:spPr>
          <a:xfrm>
            <a:off x="1849582" y="618836"/>
            <a:ext cx="5597236" cy="461665"/>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latin typeface="+mn-lt"/>
              </a:rPr>
              <a:t>SAPR</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4943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7ED6FCF5-338A-4F55-B635-715B391094EB}"/>
              </a:ext>
            </a:extLst>
          </p:cNvPr>
          <p:cNvSpPr>
            <a:spLocks noGrp="1"/>
          </p:cNvSpPr>
          <p:nvPr>
            <p:ph type="body" sz="half" idx="1"/>
          </p:nvPr>
        </p:nvSpPr>
        <p:spPr>
          <a:xfrm flipH="1">
            <a:off x="184440" y="1981200"/>
            <a:ext cx="4463760" cy="4876800"/>
          </a:xfrm>
        </p:spPr>
        <p:txBody>
          <a:bodyPr>
            <a:normAutofit fontScale="70000" lnSpcReduction="20000"/>
          </a:bodyPr>
          <a:lstStyle/>
          <a:p>
            <a:pPr marL="0" indent="0">
              <a:buNone/>
            </a:pPr>
            <a:r>
              <a:rPr lang="en-US" b="1" dirty="0"/>
              <a:t>  What is DoD Safe Helpline?</a:t>
            </a:r>
          </a:p>
          <a:p>
            <a:pPr marL="0" indent="0">
              <a:buNone/>
            </a:pPr>
            <a:endParaRPr lang="en-US" b="1" dirty="0"/>
          </a:p>
          <a:p>
            <a:r>
              <a:rPr lang="en-US" dirty="0"/>
              <a:t>DoD Safe Helpline is a secure, confidential, and anonymous crisis support service specially designed for members of the DoD community affected by sexual assault. Safe Helpline is available 24/7, worldwide. Safe Helpline staff provides live, one-on-one support to survivors, their families, and other DoD stakeholders. All Safe Helpline services are secure, confidential, anonymous, and available worldwide, providing survivors with the help they need, anytime, anywhere.</a:t>
            </a:r>
          </a:p>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97E58A4E-3DCF-4CD8-90FC-D3E37C31A18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4920960" y="1981199"/>
            <a:ext cx="4038600" cy="4472610"/>
          </a:xfrm>
          <a:noFill/>
        </p:spPr>
      </p:pic>
      <p:sp>
        <p:nvSpPr>
          <p:cNvPr id="2" name="Rectangle 1">
            <a:extLst>
              <a:ext uri="{FF2B5EF4-FFF2-40B4-BE49-F238E27FC236}">
                <a16:creationId xmlns:a16="http://schemas.microsoft.com/office/drawing/2014/main" id="{A6AE0132-52D2-4140-951D-69D90242E7A2}"/>
              </a:ext>
            </a:extLst>
          </p:cNvPr>
          <p:cNvSpPr/>
          <p:nvPr/>
        </p:nvSpPr>
        <p:spPr>
          <a:xfrm>
            <a:off x="3626869" y="-1"/>
            <a:ext cx="1939044" cy="307777"/>
          </a:xfrm>
          <a:prstGeom prst="rect">
            <a:avLst/>
          </a:prstGeom>
        </p:spPr>
        <p:txBody>
          <a:bodyPr wrap="square">
            <a:spAutoFit/>
          </a:bodyPr>
          <a:lstStyle/>
          <a:p>
            <a:pPr algn="ctr"/>
            <a:r>
              <a:rPr lang="en-US" sz="1400" b="1" dirty="0">
                <a:solidFill>
                  <a:srgbClr val="00B050"/>
                </a:solidFill>
              </a:rPr>
              <a:t>UNCLASSIFIED</a:t>
            </a:r>
          </a:p>
        </p:txBody>
      </p:sp>
      <p:sp>
        <p:nvSpPr>
          <p:cNvPr id="4" name="TextBox 3"/>
          <p:cNvSpPr txBox="1"/>
          <p:nvPr/>
        </p:nvSpPr>
        <p:spPr>
          <a:xfrm>
            <a:off x="1856510" y="682822"/>
            <a:ext cx="5726545" cy="461665"/>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latin typeface="+mn-lt"/>
              </a:rPr>
              <a:t>SAPR SAFE HELPLINE</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8163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297" y="1891360"/>
            <a:ext cx="7439401" cy="4692001"/>
          </a:xfrm>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852298" y="1891360"/>
            <a:ext cx="7439400" cy="4326868"/>
          </a:xfrm>
          <a:prstGeom prst="rect">
            <a:avLst/>
          </a:prstGeom>
        </p:spPr>
      </p:pic>
      <p:sp>
        <p:nvSpPr>
          <p:cNvPr id="5" name="Rectangle 4">
            <a:extLst>
              <a:ext uri="{FF2B5EF4-FFF2-40B4-BE49-F238E27FC236}">
                <a16:creationId xmlns:a16="http://schemas.microsoft.com/office/drawing/2014/main" id="{5560E0B9-C10E-48CB-A81B-4E379C96A2D0}"/>
              </a:ext>
            </a:extLst>
          </p:cNvPr>
          <p:cNvSpPr/>
          <p:nvPr/>
        </p:nvSpPr>
        <p:spPr>
          <a:xfrm>
            <a:off x="3626869" y="0"/>
            <a:ext cx="2230592" cy="307777"/>
          </a:xfrm>
          <a:prstGeom prst="rect">
            <a:avLst/>
          </a:prstGeom>
        </p:spPr>
        <p:txBody>
          <a:bodyPr wrap="square">
            <a:spAutoFit/>
          </a:bodyPr>
          <a:lstStyle/>
          <a:p>
            <a:pPr algn="ctr"/>
            <a:r>
              <a:rPr lang="en-US" sz="1400" b="1" dirty="0">
                <a:solidFill>
                  <a:srgbClr val="00B050"/>
                </a:solidFill>
              </a:rPr>
              <a:t>UNCLASSIFIED</a:t>
            </a:r>
          </a:p>
        </p:txBody>
      </p:sp>
      <p:sp>
        <p:nvSpPr>
          <p:cNvPr id="7" name="TextBox 6"/>
          <p:cNvSpPr txBox="1"/>
          <p:nvPr/>
        </p:nvSpPr>
        <p:spPr>
          <a:xfrm>
            <a:off x="1754909" y="215413"/>
            <a:ext cx="5920509" cy="1200329"/>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n-lt"/>
              </a:rPr>
              <a:t>Faith, Courage, Service true, with Honor, Over Honor, Over </a:t>
            </a:r>
            <a:r>
              <a:rPr lang="en-US" sz="2400" b="1" dirty="0" smtClean="0">
                <a:solidFill>
                  <a:schemeClr val="bg1"/>
                </a:solidFill>
                <a:effectLst>
                  <a:outerShdw blurRad="38100" dist="38100" dir="2700000" algn="tl">
                    <a:srgbClr val="000000">
                      <a:alpha val="43137"/>
                    </a:srgbClr>
                  </a:outerShdw>
                </a:effectLst>
                <a:latin typeface="+mn-lt"/>
              </a:rPr>
              <a:t>All</a:t>
            </a:r>
          </a:p>
          <a:p>
            <a:pPr algn="ctr"/>
            <a:r>
              <a:rPr lang="en-US" sz="2400" b="1" dirty="0" smtClean="0">
                <a:solidFill>
                  <a:schemeClr val="bg1"/>
                </a:solidFill>
                <a:effectLst>
                  <a:outerShdw blurRad="38100" dist="38100" dir="2700000" algn="tl">
                    <a:srgbClr val="000000">
                      <a:alpha val="43137"/>
                    </a:srgbClr>
                  </a:outerShdw>
                </a:effectLst>
                <a:latin typeface="+mn-lt"/>
              </a:rPr>
              <a:t>Be safe!</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6399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27241816"/>
              </p:ext>
            </p:extLst>
          </p:nvPr>
        </p:nvGraphicFramePr>
        <p:xfrm>
          <a:off x="533400" y="1802296"/>
          <a:ext cx="8294820" cy="46451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1216498" y="3680911"/>
            <a:ext cx="3008243" cy="523220"/>
          </a:xfrm>
          <a:prstGeom prst="rect">
            <a:avLst/>
          </a:prstGeom>
          <a:noFill/>
        </p:spPr>
        <p:txBody>
          <a:bodyPr wrap="square" rtlCol="0">
            <a:spAutoFit/>
          </a:bodyPr>
          <a:lstStyle/>
          <a:p>
            <a:r>
              <a:rPr lang="en-US" sz="2800" b="1" dirty="0"/>
              <a:t> </a:t>
            </a:r>
            <a:r>
              <a:rPr lang="en-US" sz="2400" b="1" dirty="0"/>
              <a:t># of FATALITIES</a:t>
            </a:r>
          </a:p>
        </p:txBody>
      </p:sp>
      <p:sp>
        <p:nvSpPr>
          <p:cNvPr id="9" name="Title 1"/>
          <p:cNvSpPr txBox="1">
            <a:spLocks/>
          </p:cNvSpPr>
          <p:nvPr/>
        </p:nvSpPr>
        <p:spPr>
          <a:xfrm>
            <a:off x="533400" y="1524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mn-lt"/>
              </a:rPr>
              <a:t>DON FISCAL YEAR FATALITIES </a:t>
            </a:r>
          </a:p>
          <a:p>
            <a:r>
              <a:rPr lang="en-US" sz="2400" b="1" dirty="0">
                <a:solidFill>
                  <a:schemeClr val="bg1"/>
                </a:solidFill>
                <a:latin typeface="+mn-lt"/>
              </a:rPr>
              <a:t>2017 THRU 2019</a:t>
            </a:r>
          </a:p>
        </p:txBody>
      </p:sp>
      <p:sp>
        <p:nvSpPr>
          <p:cNvPr id="3" name="TextBox 2"/>
          <p:cNvSpPr txBox="1"/>
          <p:nvPr/>
        </p:nvSpPr>
        <p:spPr>
          <a:xfrm>
            <a:off x="108504" y="6447412"/>
            <a:ext cx="6978096" cy="338554"/>
          </a:xfrm>
          <a:prstGeom prst="rect">
            <a:avLst/>
          </a:prstGeom>
          <a:noFill/>
        </p:spPr>
        <p:txBody>
          <a:bodyPr wrap="square" rtlCol="0">
            <a:spAutoFit/>
          </a:bodyPr>
          <a:lstStyle/>
          <a:p>
            <a:r>
              <a:rPr lang="en-US" sz="1600" b="1" dirty="0"/>
              <a:t>https://www.public.navy.mil/NAVSAFECEN/Pages/statistics/index.asp</a:t>
            </a:r>
            <a:endParaRPr lang="en-US" sz="1600" dirty="0"/>
          </a:p>
        </p:txBody>
      </p:sp>
      <p:sp>
        <p:nvSpPr>
          <p:cNvPr id="2" name="Rectangle 1">
            <a:extLst>
              <a:ext uri="{FF2B5EF4-FFF2-40B4-BE49-F238E27FC236}">
                <a16:creationId xmlns:a16="http://schemas.microsoft.com/office/drawing/2014/main" id="{CEA03563-75EF-4C1E-8DC9-ADAE90F54441}"/>
              </a:ext>
            </a:extLst>
          </p:cNvPr>
          <p:cNvSpPr/>
          <p:nvPr/>
        </p:nvSpPr>
        <p:spPr>
          <a:xfrm>
            <a:off x="3626869" y="0"/>
            <a:ext cx="2429374"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70923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4AF3CEF-39E1-4144-8B21-54DF7560DBEE}"/>
              </a:ext>
            </a:extLst>
          </p:cNvPr>
          <p:cNvGraphicFramePr>
            <a:graphicFrameLocks noGrp="1"/>
          </p:cNvGraphicFramePr>
          <p:nvPr>
            <p:ph idx="1"/>
            <p:extLst>
              <p:ext uri="{D42A27DB-BD31-4B8C-83A1-F6EECF244321}">
                <p14:modId xmlns:p14="http://schemas.microsoft.com/office/powerpoint/2010/main" val="1996438247"/>
              </p:ext>
            </p:extLst>
          </p:nvPr>
        </p:nvGraphicFramePr>
        <p:xfrm>
          <a:off x="609600" y="1921565"/>
          <a:ext cx="8077200" cy="466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0681A5A-353A-433E-866B-A9680564A866}"/>
              </a:ext>
            </a:extLst>
          </p:cNvPr>
          <p:cNvSpPr/>
          <p:nvPr/>
        </p:nvSpPr>
        <p:spPr>
          <a:xfrm>
            <a:off x="3626869" y="0"/>
            <a:ext cx="1939044" cy="307777"/>
          </a:xfrm>
          <a:prstGeom prst="rect">
            <a:avLst/>
          </a:prstGeom>
        </p:spPr>
        <p:txBody>
          <a:bodyPr wrap="square">
            <a:spAutoFit/>
          </a:bodyPr>
          <a:lstStyle/>
          <a:p>
            <a:pPr algn="ctr"/>
            <a:r>
              <a:rPr lang="en-US" sz="1400" b="1" dirty="0">
                <a:solidFill>
                  <a:srgbClr val="00B050"/>
                </a:solidFill>
              </a:rPr>
              <a:t>UNCLASSIFIED</a:t>
            </a:r>
          </a:p>
        </p:txBody>
      </p:sp>
      <p:sp>
        <p:nvSpPr>
          <p:cNvPr id="6" name="TextBox 5"/>
          <p:cNvSpPr txBox="1"/>
          <p:nvPr/>
        </p:nvSpPr>
        <p:spPr>
          <a:xfrm>
            <a:off x="2216726" y="653005"/>
            <a:ext cx="5070764"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mn-lt"/>
              </a:rPr>
              <a:t>FY20 NRSW FATALITIES</a:t>
            </a:r>
          </a:p>
        </p:txBody>
      </p:sp>
    </p:spTree>
    <p:extLst>
      <p:ext uri="{BB962C8B-B14F-4D97-AF65-F5344CB8AC3E}">
        <p14:creationId xmlns:p14="http://schemas.microsoft.com/office/powerpoint/2010/main" val="295778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87825"/>
            <a:ext cx="3429000" cy="3788256"/>
          </a:xfrm>
          <a:solidFill>
            <a:schemeClr val="tx1"/>
          </a:solidFill>
        </p:spPr>
        <p:txBody>
          <a:bodyPr>
            <a:normAutofit/>
          </a:bodyPr>
          <a:lstStyle/>
          <a:p>
            <a:pPr>
              <a:spcBef>
                <a:spcPct val="50000"/>
              </a:spcBef>
              <a:buNone/>
            </a:pPr>
            <a:r>
              <a:rPr lang="en-US" altLang="en-US" dirty="0">
                <a:solidFill>
                  <a:schemeClr val="bg1"/>
                </a:solidFill>
                <a:latin typeface="Arial" panose="020B0604020202020204" pitchFamily="34" charset="0"/>
                <a:cs typeface="Arial" panose="020B0604020202020204" pitchFamily="34" charset="0"/>
              </a:rPr>
              <a:t>	Each year from </a:t>
            </a:r>
            <a:r>
              <a:rPr lang="en-US" altLang="en-US" b="1" dirty="0">
                <a:solidFill>
                  <a:schemeClr val="bg1"/>
                </a:solidFill>
                <a:latin typeface="Arial" panose="020B0604020202020204" pitchFamily="34" charset="0"/>
                <a:cs typeface="Arial" panose="020B0604020202020204" pitchFamily="34" charset="0"/>
              </a:rPr>
              <a:t>FY13 – FY19</a:t>
            </a:r>
            <a:r>
              <a:rPr lang="en-US" altLang="en-US" dirty="0">
                <a:solidFill>
                  <a:schemeClr val="bg1"/>
                </a:solidFill>
                <a:latin typeface="Arial" panose="020B0604020202020204" pitchFamily="34" charset="0"/>
                <a:cs typeface="Arial" panose="020B0604020202020204" pitchFamily="34" charset="0"/>
              </a:rPr>
              <a:t>, the Navy lost an average of </a:t>
            </a:r>
            <a:r>
              <a:rPr lang="en-US" altLang="en-US" sz="4400" b="1" dirty="0">
                <a:solidFill>
                  <a:srgbClr val="FF0000"/>
                </a:solidFill>
                <a:latin typeface="Arial" panose="020B0604020202020204" pitchFamily="34" charset="0"/>
                <a:cs typeface="Arial" panose="020B0604020202020204" pitchFamily="34" charset="0"/>
              </a:rPr>
              <a:t>13</a:t>
            </a:r>
            <a:r>
              <a:rPr lang="en-US" altLang="en-US" sz="4400" dirty="0">
                <a:solidFill>
                  <a:schemeClr val="bg1"/>
                </a:solidFill>
                <a:latin typeface="Arial" panose="020B0604020202020204" pitchFamily="34" charset="0"/>
                <a:cs typeface="Arial" panose="020B0604020202020204" pitchFamily="34" charset="0"/>
              </a:rPr>
              <a:t> </a:t>
            </a:r>
            <a:r>
              <a:rPr lang="en-US" altLang="en-US" dirty="0">
                <a:solidFill>
                  <a:schemeClr val="bg1"/>
                </a:solidFill>
                <a:latin typeface="Arial" panose="020B0604020202020204" pitchFamily="34" charset="0"/>
                <a:cs typeface="Arial" panose="020B0604020202020204" pitchFamily="34" charset="0"/>
              </a:rPr>
              <a:t>Sailors in off-duty mishaps.</a:t>
            </a:r>
          </a:p>
          <a:p>
            <a:pPr eaLnBrk="1" hangingPunct="1">
              <a:buFont typeface="Arial" charset="0"/>
              <a:buNone/>
              <a:defRPr/>
            </a:pPr>
            <a:endParaRPr lang="en-US" dirty="0">
              <a:solidFill>
                <a:schemeClr val="bg1"/>
              </a:solidFill>
            </a:endParaRPr>
          </a:p>
        </p:txBody>
      </p:sp>
      <p:pic>
        <p:nvPicPr>
          <p:cNvPr id="7172" name="Picture 4" descr="Picture4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987825"/>
            <a:ext cx="5224670" cy="378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477078" y="5817704"/>
            <a:ext cx="8309113" cy="83099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C00000"/>
                </a:solidFill>
              </a:rPr>
              <a:t>Impact: </a:t>
            </a:r>
            <a:r>
              <a:rPr lang="en-US" altLang="en-US" sz="2400" dirty="0"/>
              <a:t>13 highly trained, certified, and sworn defenders of this nation are unable to carry on their mission. </a:t>
            </a:r>
          </a:p>
        </p:txBody>
      </p:sp>
      <p:sp>
        <p:nvSpPr>
          <p:cNvPr id="2" name="Rectangle 1">
            <a:extLst>
              <a:ext uri="{FF2B5EF4-FFF2-40B4-BE49-F238E27FC236}">
                <a16:creationId xmlns:a16="http://schemas.microsoft.com/office/drawing/2014/main" id="{905C53D7-ED80-4D6F-8096-38EF6402E577}"/>
              </a:ext>
            </a:extLst>
          </p:cNvPr>
          <p:cNvSpPr/>
          <p:nvPr/>
        </p:nvSpPr>
        <p:spPr>
          <a:xfrm>
            <a:off x="3626869" y="0"/>
            <a:ext cx="2031809"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539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3825" y="1881809"/>
            <a:ext cx="8454887" cy="4976192"/>
          </a:xfrm>
        </p:spPr>
        <p:txBody>
          <a:bodyPr>
            <a:normAutofit fontScale="92500" lnSpcReduction="20000"/>
          </a:bodyPr>
          <a:lstStyle/>
          <a:p>
            <a:pPr marL="0" indent="0">
              <a:buNone/>
            </a:pPr>
            <a:r>
              <a:rPr lang="en-US" sz="2000" dirty="0"/>
              <a:t>When you think about summertime you often think about the following</a:t>
            </a:r>
            <a:r>
              <a:rPr lang="en-US" sz="2000" dirty="0" smtClean="0"/>
              <a:t>:</a:t>
            </a:r>
          </a:p>
          <a:p>
            <a:pPr marL="0" indent="0">
              <a:buNone/>
            </a:pPr>
            <a:endParaRPr lang="en-US" sz="2000" dirty="0" smtClean="0"/>
          </a:p>
          <a:p>
            <a:pPr marL="0" indent="0">
              <a:buNone/>
            </a:pPr>
            <a:r>
              <a:rPr lang="en-US" sz="2000" dirty="0" smtClean="0"/>
              <a:t>***FOLLOW STATE AND LOCAL GUIDANCE***</a:t>
            </a:r>
          </a:p>
          <a:p>
            <a:pPr marL="0" indent="0">
              <a:buNone/>
            </a:pPr>
            <a:endParaRPr lang="en-US" sz="2000" dirty="0"/>
          </a:p>
          <a:p>
            <a:pPr>
              <a:buFont typeface="Wingdings" panose="05000000000000000000" pitchFamily="2" charset="2"/>
              <a:buChar char="ü"/>
            </a:pPr>
            <a:r>
              <a:rPr lang="en-US" sz="1800" dirty="0"/>
              <a:t>Swimming / Water Parks</a:t>
            </a:r>
          </a:p>
          <a:p>
            <a:pPr>
              <a:buFont typeface="Wingdings" panose="05000000000000000000" pitchFamily="2" charset="2"/>
              <a:buChar char="ü"/>
            </a:pPr>
            <a:r>
              <a:rPr lang="en-US" sz="1800" dirty="0"/>
              <a:t>Biking</a:t>
            </a:r>
          </a:p>
          <a:p>
            <a:pPr>
              <a:buFont typeface="Wingdings" panose="05000000000000000000" pitchFamily="2" charset="2"/>
              <a:buChar char="ü"/>
            </a:pPr>
            <a:r>
              <a:rPr lang="en-US" sz="1800" dirty="0"/>
              <a:t>Boating / Jet Skiing</a:t>
            </a:r>
          </a:p>
          <a:p>
            <a:pPr>
              <a:buFont typeface="Wingdings" panose="05000000000000000000" pitchFamily="2" charset="2"/>
              <a:buChar char="ü"/>
            </a:pPr>
            <a:r>
              <a:rPr lang="en-US" sz="1800" dirty="0"/>
              <a:t>Surfing / Paddle boarding / Kayaking</a:t>
            </a:r>
          </a:p>
          <a:p>
            <a:pPr>
              <a:buFont typeface="Wingdings" panose="05000000000000000000" pitchFamily="2" charset="2"/>
              <a:buChar char="ü"/>
            </a:pPr>
            <a:r>
              <a:rPr lang="en-US" sz="1800" dirty="0"/>
              <a:t>Diving / Snorkeling</a:t>
            </a:r>
          </a:p>
          <a:p>
            <a:pPr>
              <a:buFont typeface="Wingdings" panose="05000000000000000000" pitchFamily="2" charset="2"/>
              <a:buChar char="ü"/>
            </a:pPr>
            <a:r>
              <a:rPr lang="en-US" sz="1800" dirty="0"/>
              <a:t>Fishing</a:t>
            </a:r>
          </a:p>
          <a:p>
            <a:pPr>
              <a:buFont typeface="Wingdings" panose="05000000000000000000" pitchFamily="2" charset="2"/>
              <a:buChar char="ü"/>
            </a:pPr>
            <a:r>
              <a:rPr lang="en-US" sz="1800" dirty="0"/>
              <a:t>Hiking / Jogging</a:t>
            </a:r>
          </a:p>
          <a:p>
            <a:pPr>
              <a:buFont typeface="Wingdings" panose="05000000000000000000" pitchFamily="2" charset="2"/>
              <a:buChar char="ü"/>
            </a:pPr>
            <a:r>
              <a:rPr lang="en-US" sz="1800" dirty="0"/>
              <a:t>Camping</a:t>
            </a:r>
          </a:p>
          <a:p>
            <a:pPr>
              <a:buFont typeface="Wingdings" panose="05000000000000000000" pitchFamily="2" charset="2"/>
              <a:buChar char="ü"/>
            </a:pPr>
            <a:r>
              <a:rPr lang="en-US" sz="1800" dirty="0"/>
              <a:t>Sports</a:t>
            </a:r>
          </a:p>
          <a:p>
            <a:pPr>
              <a:buFont typeface="Wingdings" panose="05000000000000000000" pitchFamily="2" charset="2"/>
              <a:buChar char="ü"/>
            </a:pPr>
            <a:r>
              <a:rPr lang="en-US" sz="1800" dirty="0"/>
              <a:t>Off-road vehicle riding</a:t>
            </a:r>
          </a:p>
          <a:p>
            <a:pPr marL="0" indent="0">
              <a:buNone/>
            </a:pPr>
            <a:endParaRPr lang="en-US" sz="1800" dirty="0"/>
          </a:p>
          <a:p>
            <a:pPr marL="0" indent="0">
              <a:buNone/>
            </a:pPr>
            <a:r>
              <a:rPr lang="en-US" sz="2000" dirty="0"/>
              <a:t>We are fortunate to live in San Diego County and to have all of these activities available to us. It is your responsibility to ensure that you account for all the risk factors involved in each activity you will be enjoying.</a:t>
            </a:r>
          </a:p>
          <a:p>
            <a:pPr marL="0" indent="0">
              <a:buNone/>
            </a:pPr>
            <a:endParaRPr lang="en-US" sz="2400" dirty="0"/>
          </a:p>
          <a:p>
            <a:endParaRPr lang="en-US" sz="2400" dirty="0"/>
          </a:p>
          <a:p>
            <a:endParaRPr lang="en-US" sz="2400" dirty="0"/>
          </a:p>
          <a:p>
            <a:endParaRPr lang="en-US" dirty="0"/>
          </a:p>
          <a:p>
            <a:pPr marL="0" indent="0">
              <a:buNone/>
            </a:pPr>
            <a:endParaRPr lang="en-US" dirty="0"/>
          </a:p>
        </p:txBody>
      </p:sp>
      <p:pic>
        <p:nvPicPr>
          <p:cNvPr id="4" name="Picture 3" descr="A group of people on a beach&#10;&#10;Description automatically generated">
            <a:extLst>
              <a:ext uri="{FF2B5EF4-FFF2-40B4-BE49-F238E27FC236}">
                <a16:creationId xmlns:a16="http://schemas.microsoft.com/office/drawing/2014/main" id="{0A25C7E1-893F-4C39-AB87-F7B08394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597" y="2992668"/>
            <a:ext cx="3467512" cy="2286000"/>
          </a:xfrm>
          <a:prstGeom prst="rect">
            <a:avLst/>
          </a:prstGeom>
        </p:spPr>
      </p:pic>
      <p:sp>
        <p:nvSpPr>
          <p:cNvPr id="2" name="Rectangle 1">
            <a:extLst>
              <a:ext uri="{FF2B5EF4-FFF2-40B4-BE49-F238E27FC236}">
                <a16:creationId xmlns:a16="http://schemas.microsoft.com/office/drawing/2014/main" id="{9C1759C5-D2F8-4EEC-966C-F78DD1E09EF1}"/>
              </a:ext>
            </a:extLst>
          </p:cNvPr>
          <p:cNvSpPr/>
          <p:nvPr/>
        </p:nvSpPr>
        <p:spPr>
          <a:xfrm>
            <a:off x="1810327" y="583097"/>
            <a:ext cx="5652655" cy="461665"/>
          </a:xfrm>
          <a:prstGeom prst="rect">
            <a:avLst/>
          </a:prstGeom>
        </p:spPr>
        <p:txBody>
          <a:bodyPr wrap="square">
            <a:spAutoFit/>
          </a:bodyPr>
          <a:lstStyle/>
          <a:p>
            <a:pPr algn="ctr"/>
            <a:r>
              <a:rPr lang="en-US" sz="2400" b="1" dirty="0" smtClean="0">
                <a:solidFill>
                  <a:schemeClr val="bg1"/>
                </a:solidFill>
                <a:latin typeface="+mn-lt"/>
              </a:rPr>
              <a:t>SUMMER ACTIVITIES</a:t>
            </a:r>
            <a:endParaRPr lang="en-US" sz="2400" b="1" dirty="0">
              <a:solidFill>
                <a:schemeClr val="bg1"/>
              </a:solidFill>
              <a:latin typeface="+mn-lt"/>
            </a:endParaRPr>
          </a:p>
        </p:txBody>
      </p:sp>
      <p:sp>
        <p:nvSpPr>
          <p:cNvPr id="3" name="Rectangle 2">
            <a:extLst>
              <a:ext uri="{FF2B5EF4-FFF2-40B4-BE49-F238E27FC236}">
                <a16:creationId xmlns:a16="http://schemas.microsoft.com/office/drawing/2014/main" id="{33819014-6EF7-4535-BC6C-CFBE2384C354}"/>
              </a:ext>
            </a:extLst>
          </p:cNvPr>
          <p:cNvSpPr/>
          <p:nvPr/>
        </p:nvSpPr>
        <p:spPr>
          <a:xfrm>
            <a:off x="3626869" y="0"/>
            <a:ext cx="2058314"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118744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05002A-A0A9-487D-9538-7ED80FB6E5D1}"/>
              </a:ext>
            </a:extLst>
          </p:cNvPr>
          <p:cNvSpPr>
            <a:spLocks noGrp="1"/>
          </p:cNvSpPr>
          <p:nvPr>
            <p:ph sz="half" idx="1"/>
          </p:nvPr>
        </p:nvSpPr>
        <p:spPr>
          <a:xfrm>
            <a:off x="304800" y="1921565"/>
            <a:ext cx="5105400" cy="4204598"/>
          </a:xfrm>
        </p:spPr>
        <p:txBody>
          <a:bodyPr>
            <a:normAutofit fontScale="77500" lnSpcReduction="20000"/>
          </a:bodyPr>
          <a:lstStyle/>
          <a:p>
            <a:pPr>
              <a:lnSpc>
                <a:spcPct val="90000"/>
              </a:lnSpc>
              <a:buFont typeface="Wingdings" panose="05000000000000000000" pitchFamily="2" charset="2"/>
              <a:buChar char="ü"/>
            </a:pPr>
            <a:r>
              <a:rPr lang="en-US" sz="2100" dirty="0"/>
              <a:t>Recognize your limitations</a:t>
            </a:r>
          </a:p>
          <a:p>
            <a:pPr marL="0" indent="0">
              <a:lnSpc>
                <a:spcPct val="90000"/>
              </a:lnSpc>
              <a:buNone/>
            </a:pPr>
            <a:endParaRPr lang="en-US" sz="2100" dirty="0"/>
          </a:p>
          <a:p>
            <a:pPr>
              <a:lnSpc>
                <a:spcPct val="90000"/>
              </a:lnSpc>
              <a:buFont typeface="Wingdings" panose="05000000000000000000" pitchFamily="2" charset="2"/>
              <a:buChar char="ü"/>
            </a:pPr>
            <a:r>
              <a:rPr lang="en-US" sz="2100" dirty="0"/>
              <a:t>Swim in safe areas</a:t>
            </a:r>
          </a:p>
          <a:p>
            <a:pPr marL="0" indent="0">
              <a:lnSpc>
                <a:spcPct val="90000"/>
              </a:lnSpc>
              <a:buNone/>
            </a:pPr>
            <a:endParaRPr lang="en-US" sz="2100" dirty="0"/>
          </a:p>
          <a:p>
            <a:pPr>
              <a:lnSpc>
                <a:spcPct val="90000"/>
              </a:lnSpc>
              <a:buFont typeface="Wingdings" panose="05000000000000000000" pitchFamily="2" charset="2"/>
              <a:buChar char="ü"/>
            </a:pPr>
            <a:r>
              <a:rPr lang="en-US" sz="2100" dirty="0"/>
              <a:t>Learn how to handle common water hazards</a:t>
            </a:r>
          </a:p>
          <a:p>
            <a:pPr marL="0" indent="0">
              <a:lnSpc>
                <a:spcPct val="90000"/>
              </a:lnSpc>
              <a:buNone/>
            </a:pPr>
            <a:endParaRPr lang="en-US" sz="2100" dirty="0"/>
          </a:p>
          <a:p>
            <a:pPr>
              <a:lnSpc>
                <a:spcPct val="90000"/>
              </a:lnSpc>
              <a:buFont typeface="Wingdings" panose="05000000000000000000" pitchFamily="2" charset="2"/>
              <a:buChar char="ü"/>
            </a:pPr>
            <a:r>
              <a:rPr lang="en-US" sz="2100" dirty="0"/>
              <a:t>When required, wear a life jacket</a:t>
            </a:r>
          </a:p>
          <a:p>
            <a:pPr marL="0" indent="0">
              <a:lnSpc>
                <a:spcPct val="90000"/>
              </a:lnSpc>
              <a:buNone/>
            </a:pPr>
            <a:endParaRPr lang="en-US" sz="2100" dirty="0"/>
          </a:p>
          <a:p>
            <a:pPr>
              <a:lnSpc>
                <a:spcPct val="90000"/>
              </a:lnSpc>
              <a:buFont typeface="Wingdings" panose="05000000000000000000" pitchFamily="2" charset="2"/>
              <a:buChar char="ü"/>
            </a:pPr>
            <a:r>
              <a:rPr lang="en-US" sz="2100" dirty="0"/>
              <a:t>Learn how to swim, float, or tread water</a:t>
            </a:r>
          </a:p>
          <a:p>
            <a:pPr marL="0" indent="0">
              <a:lnSpc>
                <a:spcPct val="90000"/>
              </a:lnSpc>
              <a:buNone/>
            </a:pPr>
            <a:endParaRPr lang="en-US" sz="2100" dirty="0"/>
          </a:p>
          <a:p>
            <a:pPr>
              <a:lnSpc>
                <a:spcPct val="90000"/>
              </a:lnSpc>
              <a:buFont typeface="Wingdings" panose="05000000000000000000" pitchFamily="2" charset="2"/>
              <a:buChar char="ü"/>
            </a:pPr>
            <a:r>
              <a:rPr lang="en-US" sz="2100" dirty="0"/>
              <a:t>Take a course to learn CPR</a:t>
            </a:r>
          </a:p>
          <a:p>
            <a:pPr marL="0" indent="0">
              <a:lnSpc>
                <a:spcPct val="90000"/>
              </a:lnSpc>
              <a:buNone/>
            </a:pPr>
            <a:endParaRPr lang="en-US" sz="2100" dirty="0"/>
          </a:p>
          <a:p>
            <a:pPr>
              <a:lnSpc>
                <a:spcPct val="90000"/>
              </a:lnSpc>
              <a:buFont typeface="Wingdings" panose="05000000000000000000" pitchFamily="2" charset="2"/>
              <a:buChar char="ü"/>
            </a:pPr>
            <a:r>
              <a:rPr lang="en-US" sz="2100" dirty="0"/>
              <a:t>Do not participate in water activities while using alcohol or drugs</a:t>
            </a:r>
          </a:p>
          <a:p>
            <a:pPr marL="0" indent="0">
              <a:lnSpc>
                <a:spcPct val="90000"/>
              </a:lnSpc>
              <a:buNone/>
            </a:pPr>
            <a:endParaRPr lang="en-US" sz="2400" dirty="0"/>
          </a:p>
        </p:txBody>
      </p:sp>
      <p:sp>
        <p:nvSpPr>
          <p:cNvPr id="14" name="Content Placeholder 3">
            <a:extLst>
              <a:ext uri="{FF2B5EF4-FFF2-40B4-BE49-F238E27FC236}">
                <a16:creationId xmlns:a16="http://schemas.microsoft.com/office/drawing/2014/main" id="{38F81418-BC7A-4477-B7DE-2403BED31278}"/>
              </a:ext>
            </a:extLst>
          </p:cNvPr>
          <p:cNvSpPr>
            <a:spLocks noGrp="1"/>
          </p:cNvSpPr>
          <p:nvPr>
            <p:ph sz="half" idx="2"/>
          </p:nvPr>
        </p:nvSpPr>
        <p:spPr>
          <a:xfrm>
            <a:off x="5857460" y="3101008"/>
            <a:ext cx="2981739" cy="3482353"/>
          </a:xfrm>
        </p:spPr>
        <p:txBody>
          <a:bodyPr>
            <a:normAutofit fontScale="77500" lnSpcReduction="20000"/>
          </a:bodyPr>
          <a:lstStyle/>
          <a:p>
            <a:pPr marL="0" indent="0">
              <a:buNone/>
            </a:pPr>
            <a:r>
              <a:rPr lang="en-US" sz="2400" dirty="0">
                <a:solidFill>
                  <a:schemeClr val="tx2">
                    <a:lumMod val="75000"/>
                  </a:schemeClr>
                </a:solidFill>
                <a:latin typeface="Mufferaw" panose="03080602050302020201" pitchFamily="66" charset="0"/>
              </a:rPr>
              <a:t>According to the CDC,  the main factors associated with drowning are:</a:t>
            </a:r>
          </a:p>
          <a:p>
            <a:pPr marL="0" indent="0">
              <a:buNone/>
            </a:pPr>
            <a:endParaRPr lang="en-US" sz="2400" dirty="0">
              <a:solidFill>
                <a:schemeClr val="tx2">
                  <a:lumMod val="75000"/>
                </a:schemeClr>
              </a:solidFill>
              <a:latin typeface="Mufferaw" panose="03080602050302020201" pitchFamily="66" charset="0"/>
            </a:endParaRPr>
          </a:p>
          <a:p>
            <a:pPr marL="594360" indent="-457200">
              <a:spcBef>
                <a:spcPts val="0"/>
              </a:spcBef>
              <a:buFont typeface="+mj-lt"/>
              <a:buAutoNum type="arabicPeriod"/>
            </a:pPr>
            <a:r>
              <a:rPr lang="en-US" sz="2300" dirty="0"/>
              <a:t>Lack of swimming ability</a:t>
            </a:r>
          </a:p>
          <a:p>
            <a:pPr marL="594360" indent="-457200">
              <a:spcBef>
                <a:spcPts val="0"/>
              </a:spcBef>
              <a:buFont typeface="+mj-lt"/>
              <a:buAutoNum type="arabicPeriod"/>
            </a:pPr>
            <a:r>
              <a:rPr lang="en-US" sz="2300" dirty="0"/>
              <a:t>Lack of barriers</a:t>
            </a:r>
          </a:p>
          <a:p>
            <a:pPr marL="594360" indent="-457200">
              <a:spcBef>
                <a:spcPts val="0"/>
              </a:spcBef>
              <a:buFont typeface="+mj-lt"/>
              <a:buAutoNum type="arabicPeriod"/>
            </a:pPr>
            <a:r>
              <a:rPr lang="en-US" sz="2300" dirty="0"/>
              <a:t>Lack of supervision</a:t>
            </a:r>
          </a:p>
          <a:p>
            <a:pPr marL="594360" indent="-457200">
              <a:spcBef>
                <a:spcPts val="0"/>
              </a:spcBef>
              <a:buFont typeface="+mj-lt"/>
              <a:buAutoNum type="arabicPeriod"/>
            </a:pPr>
            <a:r>
              <a:rPr lang="en-US" sz="2300" dirty="0"/>
              <a:t>Location</a:t>
            </a:r>
          </a:p>
          <a:p>
            <a:pPr marL="594360" indent="-457200">
              <a:spcBef>
                <a:spcPts val="0"/>
              </a:spcBef>
              <a:buFont typeface="+mj-lt"/>
              <a:buAutoNum type="arabicPeriod"/>
            </a:pPr>
            <a:r>
              <a:rPr lang="en-US" sz="2300" dirty="0"/>
              <a:t>Failure to wear life preservers</a:t>
            </a:r>
          </a:p>
          <a:p>
            <a:pPr marL="594360" indent="-457200">
              <a:spcBef>
                <a:spcPts val="0"/>
              </a:spcBef>
              <a:buFont typeface="+mj-lt"/>
              <a:buAutoNum type="arabicPeriod"/>
            </a:pPr>
            <a:r>
              <a:rPr lang="en-US" sz="2300" dirty="0"/>
              <a:t>Alcohol use</a:t>
            </a:r>
          </a:p>
          <a:p>
            <a:pPr marL="594360" indent="-457200">
              <a:spcBef>
                <a:spcPts val="0"/>
              </a:spcBef>
              <a:buFont typeface="+mj-lt"/>
              <a:buAutoNum type="arabicPeriod"/>
            </a:pPr>
            <a:r>
              <a:rPr lang="en-US" sz="2300" dirty="0"/>
              <a:t>Seizure disorders</a:t>
            </a:r>
          </a:p>
          <a:p>
            <a:endParaRPr lang="en-US" dirty="0"/>
          </a:p>
        </p:txBody>
      </p:sp>
      <p:pic>
        <p:nvPicPr>
          <p:cNvPr id="11" name="Picture 10" descr="A picture containing drawing&#10;&#10;Description automatically generated">
            <a:extLst>
              <a:ext uri="{FF2B5EF4-FFF2-40B4-BE49-F238E27FC236}">
                <a16:creationId xmlns:a16="http://schemas.microsoft.com/office/drawing/2014/main" id="{5F068502-6C91-4010-91E6-3E241A46E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113" y="1806437"/>
            <a:ext cx="1990725" cy="1162050"/>
          </a:xfrm>
          <a:prstGeom prst="rect">
            <a:avLst/>
          </a:prstGeom>
        </p:spPr>
      </p:pic>
      <p:pic>
        <p:nvPicPr>
          <p:cNvPr id="13" name="Picture 12" descr="A group of people sitting in a swimming pool&#10;&#10;Description automatically generated">
            <a:extLst>
              <a:ext uri="{FF2B5EF4-FFF2-40B4-BE49-F238E27FC236}">
                <a16:creationId xmlns:a16="http://schemas.microsoft.com/office/drawing/2014/main" id="{F8118202-7631-40E3-94FD-EB37CB03F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22" y="5081795"/>
            <a:ext cx="4412974" cy="1743075"/>
          </a:xfrm>
          <a:prstGeom prst="rect">
            <a:avLst/>
          </a:prstGeom>
        </p:spPr>
      </p:pic>
      <p:sp>
        <p:nvSpPr>
          <p:cNvPr id="4" name="Rectangle 3">
            <a:extLst>
              <a:ext uri="{FF2B5EF4-FFF2-40B4-BE49-F238E27FC236}">
                <a16:creationId xmlns:a16="http://schemas.microsoft.com/office/drawing/2014/main" id="{D30B6AD8-621F-4152-B672-69CB8A8EB671}"/>
              </a:ext>
            </a:extLst>
          </p:cNvPr>
          <p:cNvSpPr/>
          <p:nvPr/>
        </p:nvSpPr>
        <p:spPr>
          <a:xfrm>
            <a:off x="3626869" y="0"/>
            <a:ext cx="1990725" cy="307777"/>
          </a:xfrm>
          <a:prstGeom prst="rect">
            <a:avLst/>
          </a:prstGeom>
        </p:spPr>
        <p:txBody>
          <a:bodyPr wrap="square">
            <a:spAutoFit/>
          </a:bodyPr>
          <a:lstStyle/>
          <a:p>
            <a:pPr algn="ctr"/>
            <a:r>
              <a:rPr lang="en-US" sz="1400" b="1" dirty="0">
                <a:solidFill>
                  <a:srgbClr val="00B050"/>
                </a:solidFill>
              </a:rPr>
              <a:t>UNCLASSIFIED</a:t>
            </a:r>
          </a:p>
        </p:txBody>
      </p:sp>
      <p:sp>
        <p:nvSpPr>
          <p:cNvPr id="5" name="TextBox 4"/>
          <p:cNvSpPr txBox="1"/>
          <p:nvPr/>
        </p:nvSpPr>
        <p:spPr>
          <a:xfrm>
            <a:off x="2234631" y="646065"/>
            <a:ext cx="4775200" cy="461665"/>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mn-lt"/>
              </a:rPr>
              <a:t>SWIMMING </a:t>
            </a:r>
            <a:endParaRPr lang="en-US" sz="2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5777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9271" y="4854989"/>
            <a:ext cx="4819210" cy="1451452"/>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dirty="0"/>
              <a:t>Rip currents are powerful, channeled currents of water flowing away from shore. They typically extend from the shoreline, through the surf zone, and past the line of breaking waves. Rip currents can occur at any beach with breaking waves.</a:t>
            </a:r>
          </a:p>
          <a:p>
            <a:endParaRPr lang="en-US" dirty="0"/>
          </a:p>
        </p:txBody>
      </p:sp>
      <p:sp>
        <p:nvSpPr>
          <p:cNvPr id="8" name="Rectangle 7"/>
          <p:cNvSpPr/>
          <p:nvPr/>
        </p:nvSpPr>
        <p:spPr>
          <a:xfrm>
            <a:off x="5054464" y="2133600"/>
            <a:ext cx="3854282" cy="4847481"/>
          </a:xfrm>
          <a:prstGeom prst="rect">
            <a:avLst/>
          </a:prstGeom>
          <a:noFill/>
        </p:spPr>
        <p:txBody>
          <a:bodyPr wrap="square">
            <a:spAutoFit/>
          </a:bodyPr>
          <a:lstStyle/>
          <a:p>
            <a:pPr marL="214313" indent="-214313">
              <a:spcAft>
                <a:spcPts val="450"/>
              </a:spcAft>
              <a:buFont typeface="Wingdings" panose="05000000000000000000" pitchFamily="2" charset="2"/>
              <a:buChar char="ü"/>
            </a:pPr>
            <a:r>
              <a:rPr lang="en-US" sz="1600" dirty="0"/>
              <a:t>Remain calm to conserve energy and think clearly</a:t>
            </a:r>
          </a:p>
          <a:p>
            <a:pPr marL="214313" indent="-214313">
              <a:spcAft>
                <a:spcPts val="450"/>
              </a:spcAft>
              <a:buFont typeface="Wingdings" panose="05000000000000000000" pitchFamily="2" charset="2"/>
              <a:buChar char="ü"/>
            </a:pPr>
            <a:r>
              <a:rPr lang="en-US" sz="1600" dirty="0"/>
              <a:t>Never fight against the current</a:t>
            </a:r>
          </a:p>
          <a:p>
            <a:pPr marL="214313" indent="-214313">
              <a:spcAft>
                <a:spcPts val="450"/>
              </a:spcAft>
              <a:buFont typeface="Wingdings" panose="05000000000000000000" pitchFamily="2" charset="2"/>
              <a:buChar char="ü"/>
            </a:pPr>
            <a:r>
              <a:rPr lang="en-US" sz="1600" dirty="0"/>
              <a:t>Think of it like a treadmill that cannot be turned off, which you need to step to the side of</a:t>
            </a:r>
          </a:p>
          <a:p>
            <a:pPr marL="214313" indent="-214313">
              <a:spcAft>
                <a:spcPts val="450"/>
              </a:spcAft>
              <a:buFont typeface="Wingdings" panose="05000000000000000000" pitchFamily="2" charset="2"/>
              <a:buChar char="ü"/>
            </a:pPr>
            <a:r>
              <a:rPr lang="en-US" sz="1600" dirty="0"/>
              <a:t>Swim out of the current in a direction following the shoreline. When out of the current, swim at an angle--away from the current--towards shore</a:t>
            </a:r>
          </a:p>
          <a:p>
            <a:pPr marL="214313" indent="-214313">
              <a:spcAft>
                <a:spcPts val="450"/>
              </a:spcAft>
              <a:buFont typeface="Wingdings" panose="05000000000000000000" pitchFamily="2" charset="2"/>
              <a:buChar char="ü"/>
            </a:pPr>
            <a:r>
              <a:rPr lang="en-US" sz="1600" dirty="0"/>
              <a:t>If you are unable to swim out of the rip current, float or calmly tread water. When out of the current, swim towards shore</a:t>
            </a:r>
          </a:p>
          <a:p>
            <a:pPr marL="214313" indent="-214313">
              <a:spcAft>
                <a:spcPts val="450"/>
              </a:spcAft>
              <a:buFont typeface="Wingdings" panose="05000000000000000000" pitchFamily="2" charset="2"/>
              <a:buChar char="ü"/>
            </a:pPr>
            <a:r>
              <a:rPr lang="en-US" sz="1600" dirty="0"/>
              <a:t>If you are still unable to reach shore, draw attention to yourself by waving your arm and yelling for help</a:t>
            </a:r>
          </a:p>
          <a:p>
            <a:endParaRPr lang="en-US" sz="1200" dirty="0">
              <a:solidFill>
                <a:schemeClr val="bg1"/>
              </a:solidFill>
            </a:endParaRPr>
          </a:p>
        </p:txBody>
      </p:sp>
      <p:sp>
        <p:nvSpPr>
          <p:cNvPr id="15" name="TextBox 14"/>
          <p:cNvSpPr txBox="1"/>
          <p:nvPr/>
        </p:nvSpPr>
        <p:spPr>
          <a:xfrm>
            <a:off x="4572000" y="1584880"/>
            <a:ext cx="4439478"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ufferaw" panose="03080602050302020201" pitchFamily="66" charset="0"/>
              </a:rPr>
              <a:t>Tips to get out of a rip current</a:t>
            </a:r>
          </a:p>
        </p:txBody>
      </p:sp>
      <p:sp>
        <p:nvSpPr>
          <p:cNvPr id="16" name="TextBox 15"/>
          <p:cNvSpPr txBox="1"/>
          <p:nvPr/>
        </p:nvSpPr>
        <p:spPr>
          <a:xfrm>
            <a:off x="351235" y="6306441"/>
            <a:ext cx="4220765" cy="369332"/>
          </a:xfrm>
          <a:prstGeom prst="rect">
            <a:avLst/>
          </a:prstGeom>
          <a:noFill/>
        </p:spPr>
        <p:txBody>
          <a:bodyPr wrap="square" rtlCol="0">
            <a:spAutoFit/>
          </a:bodyPr>
          <a:lstStyle/>
          <a:p>
            <a:pPr algn="ctr"/>
            <a:r>
              <a:rPr lang="en-US" sz="900" b="1" dirty="0"/>
              <a:t>Check for current rip current conditions at the National Weather Service website, or local weather forecast report</a:t>
            </a: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254" y="1954212"/>
            <a:ext cx="4774836" cy="2949575"/>
          </a:xfrm>
          <a:prstGeom prst="rect">
            <a:avLst/>
          </a:prstGeom>
        </p:spPr>
      </p:pic>
      <p:sp>
        <p:nvSpPr>
          <p:cNvPr id="2" name="Rectangle 1">
            <a:extLst>
              <a:ext uri="{FF2B5EF4-FFF2-40B4-BE49-F238E27FC236}">
                <a16:creationId xmlns:a16="http://schemas.microsoft.com/office/drawing/2014/main" id="{0BC4A223-F10C-44C7-8AD4-8912B269BC0F}"/>
              </a:ext>
            </a:extLst>
          </p:cNvPr>
          <p:cNvSpPr/>
          <p:nvPr/>
        </p:nvSpPr>
        <p:spPr>
          <a:xfrm>
            <a:off x="3626869" y="0"/>
            <a:ext cx="1965548" cy="307777"/>
          </a:xfrm>
          <a:prstGeom prst="rect">
            <a:avLst/>
          </a:prstGeom>
        </p:spPr>
        <p:txBody>
          <a:bodyPr wrap="square">
            <a:spAutoFit/>
          </a:bodyPr>
          <a:lstStyle/>
          <a:p>
            <a:pPr algn="ctr"/>
            <a:r>
              <a:rPr lang="en-US" sz="1400" b="1" dirty="0">
                <a:solidFill>
                  <a:srgbClr val="00B050"/>
                </a:solidFill>
              </a:rPr>
              <a:t>UNCLASSIFIED</a:t>
            </a:r>
          </a:p>
        </p:txBody>
      </p:sp>
    </p:spTree>
    <p:extLst>
      <p:ext uri="{BB962C8B-B14F-4D97-AF65-F5344CB8AC3E}">
        <p14:creationId xmlns:p14="http://schemas.microsoft.com/office/powerpoint/2010/main" val="2856796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4B3DBCDB895748B80DA2FC0FA2E108" ma:contentTypeVersion="13" ma:contentTypeDescription="Create a new document." ma:contentTypeScope="" ma:versionID="08f8593a1947a40fc76befd3d6b8e27b">
  <xsd:schema xmlns:xsd="http://www.w3.org/2001/XMLSchema" xmlns:xs="http://www.w3.org/2001/XMLSchema" xmlns:p="http://schemas.microsoft.com/office/2006/metadata/properties" xmlns:ns2="7a65a52d-221d-4c5b-bac3-b7aa71606526" xmlns:ns3="f60edba5-d8c9-4b07-b353-46857f85f4ba" xmlns:ns4="ce54c833-3597-47cb-83cb-303bc9797c59" xmlns:ns5="671b6171-2fbe-4468-b781-61edf5b39da8" targetNamespace="http://schemas.microsoft.com/office/2006/metadata/properties" ma:root="true" ma:fieldsID="65c44d1f99bdcd80d450c552dc5470ab" ns2:_="" ns3:_="" ns4:_="" ns5:_="">
    <xsd:import namespace="7a65a52d-221d-4c5b-bac3-b7aa71606526"/>
    <xsd:import namespace="f60edba5-d8c9-4b07-b353-46857f85f4ba"/>
    <xsd:import namespace="ce54c833-3597-47cb-83cb-303bc9797c59"/>
    <xsd:import namespace="671b6171-2fbe-4468-b781-61edf5b39da8"/>
    <xsd:element name="properties">
      <xsd:complexType>
        <xsd:sequence>
          <xsd:element name="documentManagement">
            <xsd:complexType>
              <xsd:all>
                <xsd:element ref="ns2:Document_x0020_Type" minOccurs="0"/>
                <xsd:element ref="ns3:Project" minOccurs="0"/>
                <xsd:element ref="ns4:Folder" minOccurs="0"/>
                <xsd:element ref="ns4:Index" minOccurs="0"/>
                <xsd:element ref="ns4:Command" minOccurs="0"/>
                <xsd:element ref="ns4:Archive" minOccurs="0"/>
                <xsd:element ref="ns5:TaxKeywordTaxHTField"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5a52d-221d-4c5b-bac3-b7aa71606526" elementFormDefault="qualified">
    <xsd:import namespace="http://schemas.microsoft.com/office/2006/documentManagement/types"/>
    <xsd:import namespace="http://schemas.microsoft.com/office/infopath/2007/PartnerControls"/>
    <xsd:element name="Document_x0020_Type" ma:index="2" nillable="true" ma:displayName="Document Type" ma:list="{a0e4322e-fe0e-45f2-a2b5-63bddc892d89}" ma:internalName="Document_x0020_Type" ma:showField="Title" ma:web="bd16ed09-1ff4-4d66-95ac-b5884b20b9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f60edba5-d8c9-4b07-b353-46857f85f4ba" elementFormDefault="qualified">
    <xsd:import namespace="http://schemas.microsoft.com/office/2006/documentManagement/types"/>
    <xsd:import namespace="http://schemas.microsoft.com/office/infopath/2007/PartnerControls"/>
    <xsd:element name="Project" ma:index="3" nillable="true" ma:displayName="Function" ma:list="{715dcfff-7f68-4f3e-8d11-3aea9d53e316}" ma:internalName="Project" ma:readOnly="false" ma:showField="Title" ma:web="bd16ed09-1ff4-4d66-95ac-b5884b20b9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e54c833-3597-47cb-83cb-303bc9797c59" elementFormDefault="qualified">
    <xsd:import namespace="http://schemas.microsoft.com/office/2006/documentManagement/types"/>
    <xsd:import namespace="http://schemas.microsoft.com/office/infopath/2007/PartnerControls"/>
    <xsd:element name="Folder" ma:index="4" nillable="true" ma:displayName="Folder" ma:internalName="Folder">
      <xsd:simpleType>
        <xsd:restriction base="dms:Text">
          <xsd:maxLength value="255"/>
        </xsd:restriction>
      </xsd:simpleType>
    </xsd:element>
    <xsd:element name="Index" ma:index="5" nillable="true" ma:displayName="NCode" ma:format="Dropdown" ma:internalName="Index">
      <xsd:simpleType>
        <xsd:union memberTypes="dms:Text">
          <xsd:simpleType>
            <xsd:restriction base="dms:Choice">
              <xsd:enumeration value="N00"/>
              <xsd:enumeration value="N01"/>
              <xsd:enumeration value="N04"/>
              <xsd:enumeration value="N00E"/>
              <xsd:enumeration value="N00G"/>
              <xsd:enumeration value="N00J"/>
              <xsd:enumeration value="N00L"/>
              <xsd:enumeration value="N00P"/>
              <xsd:enumeration value="N00R"/>
              <xsd:enumeration value="N1"/>
              <xsd:enumeration value="N3"/>
              <xsd:enumeration value="N35"/>
              <xsd:enumeration value="N4"/>
              <xsd:enumeration value="N40"/>
              <xsd:enumeration value="N45"/>
              <xsd:enumeration value="N5"/>
              <xsd:enumeration value="N6"/>
              <xsd:enumeration value="N7"/>
              <xsd:enumeration value="N8"/>
              <xsd:enumeration value="N9"/>
              <xsd:enumeration value="NAFEC"/>
              <xsd:enumeration value="NASF"/>
              <xsd:enumeration value="NASL"/>
              <xsd:enumeration value="NAWSCL"/>
              <xsd:enumeration value="NBC"/>
              <xsd:enumeration value="NBPL"/>
              <xsd:enumeration value="NBSD"/>
              <xsd:enumeration value="NBVC"/>
              <xsd:enumeration value="NSAM"/>
              <xsd:enumeration value="NWSSB"/>
            </xsd:restriction>
          </xsd:simpleType>
        </xsd:union>
      </xsd:simpleType>
    </xsd:element>
    <xsd:element name="Command" ma:index="6" nillable="true" ma:displayName="Command" ma:format="Dropdown" ma:internalName="Command">
      <xsd:simpleType>
        <xsd:union memberTypes="dms:Text">
          <xsd:simpleType>
            <xsd:restriction base="dms:Choice">
              <xsd:enumeration value="CNRSW"/>
              <xsd:enumeration value="METRO"/>
              <xsd:enumeration value="BDWY"/>
              <xsd:enumeration value="NBC"/>
              <xsd:enumeration value="NBPL"/>
              <xsd:enumeration value="NBSD"/>
              <xsd:enumeration value="NAWSCL"/>
              <xsd:enumeration value="NAFEC"/>
              <xsd:enumeration value="NASF"/>
              <xsd:enumeration value="NASL"/>
              <xsd:enumeration value="NSAM"/>
              <xsd:enumeration value="NWSSB"/>
              <xsd:enumeration value="NBVC"/>
            </xsd:restriction>
          </xsd:simpleType>
        </xsd:union>
      </xsd:simpleType>
    </xsd:element>
    <xsd:element name="Archive" ma:index="7" nillable="true" ma:displayName="Archive" ma:default="0" ma:internalName="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71b6171-2fbe-4468-b781-61edf5b39da8" elementFormDefault="qualified">
    <xsd:import namespace="http://schemas.microsoft.com/office/2006/documentManagement/types"/>
    <xsd:import namespace="http://schemas.microsoft.com/office/infopath/2007/PartnerControls"/>
    <xsd:element name="TaxKeywordTaxHTField" ma:index="16" nillable="true" ma:taxonomy="true" ma:internalName="TaxKeywordTaxHTField" ma:taxonomyFieldName="TaxKeyword" ma:displayName="Enterprise Keywords" ma:fieldId="{23f27201-bee3-471e-b2e7-b64fd8b7ca38}" ma:taxonomyMulti="true" ma:sspId="2d22a188-f37f-459f-8efb-50761d085407" ma:termSetId="00000000-0000-0000-0000-000000000000" ma:anchorId="00000000-0000-0000-0000-000000000000" ma:open="true" ma:isKeyword="true">
      <xsd:complexType>
        <xsd:sequence>
          <xsd:element ref="pc:Terms" minOccurs="0" maxOccurs="1"/>
        </xsd:sequence>
      </xsd:complexType>
    </xsd:element>
    <xsd:element name="TaxCatchAll" ma:index="17" nillable="true" ma:displayName="Taxonomy Catch All Column" ma:hidden="true" ma:list="{a3b3b70e-c84e-4507-80f3-77c8e24ea11b}" ma:internalName="TaxCatchAll" ma:showField="CatchAllData" ma:web="671b6171-2fbe-4468-b781-61edf5b39d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671b6171-2fbe-4468-b781-61edf5b39da8">
      <Terms xmlns="http://schemas.microsoft.com/office/infopath/2007/PartnerControls"/>
    </TaxKeywordTaxHTField>
    <Document_x0020_Type xmlns="7a65a52d-221d-4c5b-bac3-b7aa71606526">4</Document_x0020_Type>
    <TaxCatchAll xmlns="671b6171-2fbe-4468-b781-61edf5b39da8"/>
    <Archive xmlns="ce54c833-3597-47cb-83cb-303bc9797c59">false</Archive>
    <Folder xmlns="ce54c833-3597-47cb-83cb-303bc9797c59">ESC 2015-35</Folder>
    <Command xmlns="ce54c833-3597-47cb-83cb-303bc9797c59">;#CNRSW;#</Command>
    <Project xmlns="f60edba5-d8c9-4b07-b353-46857f85f4ba">147</Project>
    <Index xmlns="ce54c833-3597-47cb-83cb-303bc9797c59">NBSD</Index>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51C6DE-2F4C-49B8-B773-DB579A1C3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5a52d-221d-4c5b-bac3-b7aa71606526"/>
    <ds:schemaRef ds:uri="f60edba5-d8c9-4b07-b353-46857f85f4ba"/>
    <ds:schemaRef ds:uri="ce54c833-3597-47cb-83cb-303bc9797c59"/>
    <ds:schemaRef ds:uri="671b6171-2fbe-4468-b781-61edf5b39d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A2CFC-4ECE-4AC9-ABFD-43289C7134AE}">
  <ds:schemaRefs>
    <ds:schemaRef ds:uri="http://schemas.microsoft.com/office/2006/metadata/longProperties"/>
  </ds:schemaRefs>
</ds:datastoreItem>
</file>

<file path=customXml/itemProps3.xml><?xml version="1.0" encoding="utf-8"?>
<ds:datastoreItem xmlns:ds="http://schemas.openxmlformats.org/officeDocument/2006/customXml" ds:itemID="{31E201C1-0357-44E7-A257-E00199FC0DB6}">
  <ds:schemaRefs>
    <ds:schemaRef ds:uri="f60edba5-d8c9-4b07-b353-46857f85f4ba"/>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http://www.w3.org/XML/1998/namespace"/>
    <ds:schemaRef ds:uri="7a65a52d-221d-4c5b-bac3-b7aa71606526"/>
    <ds:schemaRef ds:uri="http://schemas.openxmlformats.org/package/2006/metadata/core-properties"/>
    <ds:schemaRef ds:uri="671b6171-2fbe-4468-b781-61edf5b39da8"/>
    <ds:schemaRef ds:uri="ce54c833-3597-47cb-83cb-303bc9797c59"/>
    <ds:schemaRef ds:uri="http://schemas.microsoft.com/office/2006/metadata/properties"/>
  </ds:schemaRefs>
</ds:datastoreItem>
</file>

<file path=customXml/itemProps4.xml><?xml version="1.0" encoding="utf-8"?>
<ds:datastoreItem xmlns:ds="http://schemas.openxmlformats.org/officeDocument/2006/customXml" ds:itemID="{C9CA1B85-5923-4048-A12C-C07209BDE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549162</TotalTime>
  <Words>3494</Words>
  <Application>Microsoft Office PowerPoint</Application>
  <PresentationFormat>On-screen Show (4:3)</PresentationFormat>
  <Paragraphs>344</Paragraphs>
  <Slides>32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Book Antiqua</vt:lpstr>
      <vt:lpstr>Calibri</vt:lpstr>
      <vt:lpstr>Lucida Sans</vt:lpstr>
      <vt:lpstr>Lucida Sans Unicode</vt:lpstr>
      <vt:lpstr>Mufferaw</vt:lpstr>
      <vt:lpstr>Times New Roman</vt:lpstr>
      <vt:lpstr>Wingdings</vt:lpstr>
      <vt:lpstr>Wingdings 2</vt:lpstr>
      <vt:lpstr>Wingdings 3</vt:lpstr>
      <vt:lpstr>Apex</vt:lpstr>
      <vt:lpstr>2020 SUMMER SAFETY  DURING COVID-19</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christopher.e.haley</dc:creator>
  <cp:lastModifiedBy>Safety</cp:lastModifiedBy>
  <cp:revision>19682</cp:revision>
  <cp:lastPrinted>2020-03-17T23:32:43Z</cp:lastPrinted>
  <dcterms:created xsi:type="dcterms:W3CDTF">2010-03-26T16:45:02Z</dcterms:created>
  <dcterms:modified xsi:type="dcterms:W3CDTF">2020-05-19T15:15:09Z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78900.0000000000</vt:lpwstr>
  </property>
  <property fmtid="{D5CDD505-2E9C-101B-9397-08002B2CF9AE}" pid="4" name="Project2">
    <vt:lpwstr>ESC</vt:lpwstr>
  </property>
  <property fmtid="{D5CDD505-2E9C-101B-9397-08002B2CF9AE}" pid="5" name="Notes0">
    <vt:lpwstr/>
  </property>
  <property fmtid="{D5CDD505-2E9C-101B-9397-08002B2CF9AE}" pid="6" name="display_urn:schemas-microsoft-com:office:office#Editor">
    <vt:lpwstr>INCHAUREGUI, YOLANDA Z CIV</vt:lpwstr>
  </property>
  <property fmtid="{D5CDD505-2E9C-101B-9397-08002B2CF9AE}" pid="7" name="TemplateUrl">
    <vt:lpwstr/>
  </property>
  <property fmtid="{D5CDD505-2E9C-101B-9397-08002B2CF9AE}" pid="8" name="xd_ProgID">
    <vt:lpwstr/>
  </property>
  <property fmtid="{D5CDD505-2E9C-101B-9397-08002B2CF9AE}" pid="9" name="display_urn:schemas-microsoft-com:office:office#Author">
    <vt:lpwstr>INCHAUREGUI, YOLANDA Z CIV</vt:lpwstr>
  </property>
</Properties>
</file>